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b06db85ad9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b06db85ad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b31c62ebfd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b31c62ebfd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b31c62ebfd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b31c62ebfd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b31c62ebfd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b31c62ebfd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b31c62ebfd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b31c62ebfd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b31c62ebfd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b31c62ebfd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b0d3ed6f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b0d3ed6f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b31c62ebfd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b31c62ebfd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b31c62ebfd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b31c62ebfd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b3602dc7c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b3602dc7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b2c32de95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b2c32de95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b06db85ad9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b06db85ad9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b3ef4db877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b3ef4db877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b3d218e3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b3d218e3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b3d218e3e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b3d218e3e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b3d218e3e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b3d218e3e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b3d218e3e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b3d218e3e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b3d218e3e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b3d218e3e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b3d218e3e7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b3d218e3e7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b3d218e3e7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b3d218e3e7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b3ef4db87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b3ef4db87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b3ef4db877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b3ef4db877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b31c62ebf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b31c62ebf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b3d218e3e7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b3d218e3e7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b31c62ebfd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b31c62ebfd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b31c62ebfd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b31c62ebfd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b31c62ebfd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b31c62ebf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b31c62ebfd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b31c62ebfd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b31c62ebf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b31c62ebf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b31c62ebfd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b31c62ebf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>
  <p:cSld name="En blanco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330200" y="139303"/>
            <a:ext cx="84837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7485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0" type="dt"/>
          </p:nvPr>
        </p:nvSpPr>
        <p:spPr>
          <a:xfrm>
            <a:off x="468313" y="486965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330200" y="139303"/>
            <a:ext cx="84837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3" name="Google Shape;63;p1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4" name="Google Shape;64;p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330200" y="148828"/>
            <a:ext cx="84837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330200" y="781050"/>
            <a:ext cx="8483700" cy="39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8115300" y="4829175"/>
            <a:ext cx="6984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12" type="sldNum"/>
          </p:nvPr>
        </p:nvSpPr>
        <p:spPr>
          <a:xfrm>
            <a:off x="8305800" y="4786313"/>
            <a:ext cx="736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type="title"/>
          </p:nvPr>
        </p:nvSpPr>
        <p:spPr>
          <a:xfrm>
            <a:off x="330200" y="139303"/>
            <a:ext cx="84837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6" name="Google Shape;86;p1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87" name="Google Shape;87;p19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8" name="Google Shape;88;p1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89" name="Google Shape;89;p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ólo el título" type="titleOnly">
  <p:cSld name="TITLE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>
            <p:ph type="title"/>
          </p:nvPr>
        </p:nvSpPr>
        <p:spPr>
          <a:xfrm>
            <a:off x="330200" y="139303"/>
            <a:ext cx="84837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00" name="Google Shape;100;p2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1" name="Google Shape;101;p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8" name="Google Shape;108;p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/>
          <p:nvPr>
            <p:ph type="title"/>
          </p:nvPr>
        </p:nvSpPr>
        <p:spPr>
          <a:xfrm>
            <a:off x="330200" y="139303"/>
            <a:ext cx="84837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3"/>
          <p:cNvSpPr txBox="1"/>
          <p:nvPr>
            <p:ph idx="1" type="body"/>
          </p:nvPr>
        </p:nvSpPr>
        <p:spPr>
          <a:xfrm rot="5400000">
            <a:off x="2647900" y="-1536750"/>
            <a:ext cx="3848100" cy="84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30200" y="139303"/>
            <a:ext cx="84837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rgbClr val="287D7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rgbClr val="287D7D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rgbClr val="287D7D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rgbClr val="287D7D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rgbClr val="287D7D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274857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274857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274857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27485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30200" y="781050"/>
            <a:ext cx="84837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8300" lvl="0" marL="4572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lide_footnote.png" id="53" name="Google Shape;53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873228"/>
            <a:ext cx="5374481" cy="270272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115300" y="4829175"/>
            <a:ext cx="6984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6.png"/><Relationship Id="rId4" Type="http://schemas.openxmlformats.org/officeDocument/2006/relationships/image" Target="../media/image5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30.png"/><Relationship Id="rId6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jpg"/><Relationship Id="rId4" Type="http://schemas.openxmlformats.org/officeDocument/2006/relationships/image" Target="../media/image20.jpg"/><Relationship Id="rId5" Type="http://schemas.openxmlformats.org/officeDocument/2006/relationships/image" Target="../media/image26.png"/><Relationship Id="rId6" Type="http://schemas.openxmlformats.org/officeDocument/2006/relationships/image" Target="../media/image21.jpg"/><Relationship Id="rId7" Type="http://schemas.openxmlformats.org/officeDocument/2006/relationships/image" Target="../media/image3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50.png"/><Relationship Id="rId5" Type="http://schemas.openxmlformats.org/officeDocument/2006/relationships/image" Target="../media/image39.png"/><Relationship Id="rId6" Type="http://schemas.openxmlformats.org/officeDocument/2006/relationships/image" Target="../media/image4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Relationship Id="rId4" Type="http://schemas.openxmlformats.org/officeDocument/2006/relationships/image" Target="../media/image4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png"/><Relationship Id="rId4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2.png"/><Relationship Id="rId4" Type="http://schemas.openxmlformats.org/officeDocument/2006/relationships/image" Target="../media/image5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4.png"/><Relationship Id="rId4" Type="http://schemas.openxmlformats.org/officeDocument/2006/relationships/image" Target="../media/image5.png"/><Relationship Id="rId9" Type="http://schemas.openxmlformats.org/officeDocument/2006/relationships/image" Target="../media/image53.png"/><Relationship Id="rId5" Type="http://schemas.openxmlformats.org/officeDocument/2006/relationships/image" Target="../media/image44.png"/><Relationship Id="rId6" Type="http://schemas.openxmlformats.org/officeDocument/2006/relationships/image" Target="../media/image13.png"/><Relationship Id="rId7" Type="http://schemas.openxmlformats.org/officeDocument/2006/relationships/image" Target="../media/image1.jpg"/><Relationship Id="rId8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27.png"/><Relationship Id="rId5" Type="http://schemas.openxmlformats.org/officeDocument/2006/relationships/image" Target="../media/image8.png"/><Relationship Id="rId6" Type="http://schemas.openxmlformats.org/officeDocument/2006/relationships/image" Target="../media/image33.png"/><Relationship Id="rId7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Deep learning classification</a:t>
            </a:r>
            <a:endParaRPr/>
          </a:p>
        </p:txBody>
      </p:sp>
      <p:sp>
        <p:nvSpPr>
          <p:cNvPr id="128" name="Google Shape;128;p25"/>
          <p:cNvSpPr txBox="1"/>
          <p:nvPr>
            <p:ph idx="1" type="subTitle"/>
          </p:nvPr>
        </p:nvSpPr>
        <p:spPr>
          <a:xfrm>
            <a:off x="1371600" y="2700325"/>
            <a:ext cx="6400800" cy="131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1"/>
                </a:solidFill>
              </a:rPr>
              <a:t>Module: </a:t>
            </a:r>
            <a:r>
              <a:rPr lang="es">
                <a:solidFill>
                  <a:schemeClr val="accent1"/>
                </a:solidFill>
              </a:rPr>
              <a:t>C3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1"/>
                </a:solidFill>
              </a:rPr>
              <a:t>Group:</a:t>
            </a:r>
            <a:r>
              <a:rPr lang="es">
                <a:solidFill>
                  <a:schemeClr val="accent1"/>
                </a:solidFill>
              </a:rPr>
              <a:t> 7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1"/>
                </a:solidFill>
              </a:rPr>
              <a:t>Students: </a:t>
            </a:r>
            <a:r>
              <a:rPr lang="es">
                <a:solidFill>
                  <a:schemeClr val="accent1"/>
                </a:solidFill>
              </a:rPr>
              <a:t>Cristian Gutiérrez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			Iñaki Lacunza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			Marco Cordón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descr="D:\MARIA\DOCENCIA\_MASTER\MASTER (2013-2014)\WEB MASTER\TEMPLATE PPT\Basic logo.png" id="129" name="Google Shape;129;p25"/>
          <p:cNvPicPr preferRelativeResize="0"/>
          <p:nvPr/>
        </p:nvPicPr>
        <p:blipFill rotWithShape="1">
          <a:blip r:embed="rId3">
            <a:alphaModFix/>
          </a:blip>
          <a:srcRect b="12602" l="3353" r="0" t="0"/>
          <a:stretch/>
        </p:blipFill>
        <p:spPr>
          <a:xfrm>
            <a:off x="2060675" y="0"/>
            <a:ext cx="4965239" cy="15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 txBox="1"/>
          <p:nvPr>
            <p:ph idx="12" type="sldNum"/>
          </p:nvPr>
        </p:nvSpPr>
        <p:spPr>
          <a:xfrm>
            <a:off x="8305800" y="4786313"/>
            <a:ext cx="7365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title"/>
          </p:nvPr>
        </p:nvSpPr>
        <p:spPr>
          <a:xfrm>
            <a:off x="330200" y="148828"/>
            <a:ext cx="8483700" cy="47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Patch Based MLP</a:t>
            </a:r>
            <a:endParaRPr/>
          </a:p>
        </p:txBody>
      </p:sp>
      <p:sp>
        <p:nvSpPr>
          <p:cNvPr id="224" name="Google Shape;224;p34"/>
          <p:cNvSpPr txBox="1"/>
          <p:nvPr>
            <p:ph idx="12" type="sldNum"/>
          </p:nvPr>
        </p:nvSpPr>
        <p:spPr>
          <a:xfrm>
            <a:off x="8115300" y="4829175"/>
            <a:ext cx="698400" cy="259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25" name="Google Shape;2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4975" y="1016425"/>
            <a:ext cx="5237151" cy="332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500" y="674400"/>
            <a:ext cx="2610100" cy="223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0875" y="2912450"/>
            <a:ext cx="2529474" cy="200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/>
          <p:nvPr>
            <p:ph type="title"/>
          </p:nvPr>
        </p:nvSpPr>
        <p:spPr>
          <a:xfrm>
            <a:off x="0" y="0"/>
            <a:ext cx="9144000" cy="4771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/>
              <a:t>Week 3:</a:t>
            </a:r>
            <a:br>
              <a:rPr lang="es" sz="3100"/>
            </a:br>
            <a:r>
              <a:rPr lang="es" sz="3100"/>
              <a:t>Fine-Tuning NasNetMobile</a:t>
            </a:r>
            <a:endParaRPr sz="3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/>
          <p:nvPr/>
        </p:nvSpPr>
        <p:spPr>
          <a:xfrm>
            <a:off x="330200" y="148828"/>
            <a:ext cx="84837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287D7D"/>
                </a:solidFill>
              </a:rPr>
              <a:t>Fine-tuning NasNetMobile</a:t>
            </a:r>
            <a:endParaRPr b="1" sz="2100">
              <a:solidFill>
                <a:srgbClr val="287D7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38" name="Google Shape;23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425" y="800414"/>
            <a:ext cx="4571999" cy="434308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6"/>
          <p:cNvSpPr/>
          <p:nvPr/>
        </p:nvSpPr>
        <p:spPr>
          <a:xfrm>
            <a:off x="920084" y="2241017"/>
            <a:ext cx="739500" cy="2208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6"/>
          <p:cNvSpPr txBox="1"/>
          <p:nvPr/>
        </p:nvSpPr>
        <p:spPr>
          <a:xfrm>
            <a:off x="4901925" y="1822150"/>
            <a:ext cx="4408800" cy="28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dk1"/>
                </a:solidFill>
              </a:rPr>
              <a:t>Neural Architecture Search (NAS)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descr="Intuitive Explanation of Skip Connections in Deep Learning | AI Summer" id="241" name="Google Shape;24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4400" y="2241025"/>
            <a:ext cx="3823500" cy="218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6"/>
          <p:cNvSpPr txBox="1"/>
          <p:nvPr/>
        </p:nvSpPr>
        <p:spPr>
          <a:xfrm>
            <a:off x="5346975" y="628525"/>
            <a:ext cx="35187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s" sz="2200">
                <a:solidFill>
                  <a:schemeClr val="dk1"/>
                </a:solidFill>
              </a:rPr>
              <a:t>Depth: 389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s" sz="2200">
                <a:solidFill>
                  <a:schemeClr val="dk1"/>
                </a:solidFill>
              </a:rPr>
              <a:t>Parameters: 5.3M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>
            <p:ph type="title"/>
          </p:nvPr>
        </p:nvSpPr>
        <p:spPr>
          <a:xfrm>
            <a:off x="4469100" y="113625"/>
            <a:ext cx="4344900" cy="459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 Augmentation</a:t>
            </a:r>
            <a:endParaRPr/>
          </a:p>
        </p:txBody>
      </p:sp>
      <p:sp>
        <p:nvSpPr>
          <p:cNvPr id="248" name="Google Shape;248;p37"/>
          <p:cNvSpPr txBox="1"/>
          <p:nvPr>
            <p:ph type="title"/>
          </p:nvPr>
        </p:nvSpPr>
        <p:spPr>
          <a:xfrm>
            <a:off x="330200" y="113625"/>
            <a:ext cx="4344900" cy="459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Overfitting</a:t>
            </a:r>
            <a:endParaRPr/>
          </a:p>
        </p:txBody>
      </p:sp>
      <p:cxnSp>
        <p:nvCxnSpPr>
          <p:cNvPr id="249" name="Google Shape;249;p37"/>
          <p:cNvCxnSpPr/>
          <p:nvPr/>
        </p:nvCxnSpPr>
        <p:spPr>
          <a:xfrm>
            <a:off x="4338250" y="153900"/>
            <a:ext cx="5100" cy="4456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0" name="Google Shape;25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9750" y="573225"/>
            <a:ext cx="3852877" cy="237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000" y="573225"/>
            <a:ext cx="3626083" cy="237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0463" y="2997551"/>
            <a:ext cx="3962173" cy="208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7"/>
          <p:cNvPicPr preferRelativeResize="0"/>
          <p:nvPr/>
        </p:nvPicPr>
        <p:blipFill rotWithShape="1">
          <a:blip r:embed="rId6">
            <a:alphaModFix/>
          </a:blip>
          <a:srcRect b="0" l="-9662" r="-15181" t="0"/>
          <a:stretch/>
        </p:blipFill>
        <p:spPr>
          <a:xfrm>
            <a:off x="0" y="2920000"/>
            <a:ext cx="4267799" cy="224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/>
          <p:nvPr>
            <p:ph type="title"/>
          </p:nvPr>
        </p:nvSpPr>
        <p:spPr>
          <a:xfrm>
            <a:off x="330200" y="148828"/>
            <a:ext cx="8483700" cy="47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Improve learning curve</a:t>
            </a:r>
            <a:endParaRPr/>
          </a:p>
        </p:txBody>
      </p:sp>
      <p:sp>
        <p:nvSpPr>
          <p:cNvPr id="259" name="Google Shape;259;p38"/>
          <p:cNvSpPr txBox="1"/>
          <p:nvPr>
            <p:ph idx="1" type="body"/>
          </p:nvPr>
        </p:nvSpPr>
        <p:spPr>
          <a:xfrm>
            <a:off x="330200" y="628525"/>
            <a:ext cx="5075100" cy="171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00" u="sng"/>
              <a:t>Dropout &amp; Batch Normalization</a:t>
            </a:r>
            <a:endParaRPr sz="1700" u="sng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/>
              <a:t>We combined Batch Normalization and Dropout in order to further improve regularization, obtaining similar results as using both separately. </a:t>
            </a:r>
            <a:endParaRPr sz="16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/>
              <a:t>They give very similar accuracies, but we can see how the loss for the regularization techniques individually is much lower than without regularization.</a:t>
            </a:r>
            <a:endParaRPr sz="16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260" name="Google Shape;26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725" y="2818937"/>
            <a:ext cx="3072050" cy="189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7525" y="2571750"/>
            <a:ext cx="2972560" cy="238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7154" y="148825"/>
            <a:ext cx="2953296" cy="238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/>
          <p:nvPr/>
        </p:nvSpPr>
        <p:spPr>
          <a:xfrm>
            <a:off x="330200" y="225025"/>
            <a:ext cx="2155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287D7D"/>
                </a:solidFill>
              </a:rPr>
              <a:t>Final Model</a:t>
            </a:r>
            <a:endParaRPr b="1" sz="2100">
              <a:solidFill>
                <a:srgbClr val="287D7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8" name="Google Shape;268;p39"/>
          <p:cNvSpPr txBox="1"/>
          <p:nvPr/>
        </p:nvSpPr>
        <p:spPr>
          <a:xfrm>
            <a:off x="1349150" y="1360913"/>
            <a:ext cx="2505300" cy="1748100"/>
          </a:xfrm>
          <a:prstGeom prst="rect">
            <a:avLst/>
          </a:prstGeom>
          <a:noFill/>
          <a:ln cap="flat" cmpd="sng" w="28575">
            <a:solidFill>
              <a:srgbClr val="75C5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&lt;Best params&gt;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s">
                <a:solidFill>
                  <a:srgbClr val="000000"/>
                </a:solidFill>
              </a:rPr>
              <a:t>Hidden layers: </a:t>
            </a:r>
            <a:r>
              <a:rPr b="1" lang="es">
                <a:solidFill>
                  <a:srgbClr val="000000"/>
                </a:solidFill>
              </a:rPr>
              <a:t>3</a:t>
            </a:r>
            <a:endParaRPr b="1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s">
                <a:solidFill>
                  <a:srgbClr val="000000"/>
                </a:solidFill>
              </a:rPr>
              <a:t>Drop-out: </a:t>
            </a:r>
            <a:r>
              <a:rPr b="1" lang="es">
                <a:solidFill>
                  <a:srgbClr val="000000"/>
                </a:solidFill>
              </a:rPr>
              <a:t>0.5</a:t>
            </a:r>
            <a:endParaRPr b="1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s">
                <a:solidFill>
                  <a:srgbClr val="000000"/>
                </a:solidFill>
              </a:rPr>
              <a:t>Batch size: </a:t>
            </a:r>
            <a:r>
              <a:rPr b="1" lang="es">
                <a:solidFill>
                  <a:srgbClr val="000000"/>
                </a:solidFill>
              </a:rPr>
              <a:t>32</a:t>
            </a:r>
            <a:endParaRPr b="1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s">
                <a:solidFill>
                  <a:srgbClr val="000000"/>
                </a:solidFill>
              </a:rPr>
              <a:t>Num epochs: </a:t>
            </a:r>
            <a:r>
              <a:rPr b="1" lang="es">
                <a:solidFill>
                  <a:srgbClr val="000000"/>
                </a:solidFill>
              </a:rPr>
              <a:t>20</a:t>
            </a:r>
            <a:endParaRPr b="1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s">
                <a:solidFill>
                  <a:srgbClr val="000000"/>
                </a:solidFill>
              </a:rPr>
              <a:t>Optimizer: </a:t>
            </a:r>
            <a:r>
              <a:rPr b="1" lang="es">
                <a:solidFill>
                  <a:srgbClr val="000000"/>
                </a:solidFill>
              </a:rPr>
              <a:t>‘Adam’</a:t>
            </a:r>
            <a:endParaRPr b="1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s">
                <a:solidFill>
                  <a:srgbClr val="000000"/>
                </a:solidFill>
              </a:rPr>
              <a:t>No Data Augmentation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69" name="Google Shape;269;p39"/>
          <p:cNvSpPr txBox="1"/>
          <p:nvPr/>
        </p:nvSpPr>
        <p:spPr>
          <a:xfrm>
            <a:off x="1255850" y="3389100"/>
            <a:ext cx="2691900" cy="479700"/>
          </a:xfrm>
          <a:prstGeom prst="rect">
            <a:avLst/>
          </a:prstGeom>
          <a:solidFill>
            <a:srgbClr val="EA9999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dk1"/>
                </a:solidFill>
              </a:rPr>
              <a:t>Final Accuracy: 88.4%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270" name="Google Shape;27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6350" y="53551"/>
            <a:ext cx="3274375" cy="48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/>
          <p:nvPr>
            <p:ph type="title"/>
          </p:nvPr>
        </p:nvSpPr>
        <p:spPr>
          <a:xfrm>
            <a:off x="0" y="0"/>
            <a:ext cx="9144000" cy="4771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/>
              <a:t>Week 4:</a:t>
            </a:r>
            <a:br>
              <a:rPr lang="es" sz="3100"/>
            </a:br>
            <a:r>
              <a:rPr lang="es" sz="3100"/>
              <a:t>CNN from scratch</a:t>
            </a:r>
            <a:endParaRPr sz="3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1"/>
          <p:cNvSpPr/>
          <p:nvPr/>
        </p:nvSpPr>
        <p:spPr>
          <a:xfrm>
            <a:off x="3315975" y="1720225"/>
            <a:ext cx="2818500" cy="14127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1"/>
          <p:cNvSpPr/>
          <p:nvPr/>
        </p:nvSpPr>
        <p:spPr>
          <a:xfrm>
            <a:off x="3315975" y="3196550"/>
            <a:ext cx="2818500" cy="14127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1"/>
          <p:cNvSpPr/>
          <p:nvPr/>
        </p:nvSpPr>
        <p:spPr>
          <a:xfrm>
            <a:off x="6183900" y="3196550"/>
            <a:ext cx="2818500" cy="14127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1"/>
          <p:cNvSpPr/>
          <p:nvPr/>
        </p:nvSpPr>
        <p:spPr>
          <a:xfrm>
            <a:off x="6183900" y="1720225"/>
            <a:ext cx="2835900" cy="14127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1"/>
          <p:cNvSpPr txBox="1"/>
          <p:nvPr/>
        </p:nvSpPr>
        <p:spPr>
          <a:xfrm>
            <a:off x="330200" y="225028"/>
            <a:ext cx="84837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287D7D"/>
                </a:solidFill>
              </a:rPr>
              <a:t>Data Augmentation (but well done)</a:t>
            </a:r>
            <a:endParaRPr b="1" sz="2800">
              <a:solidFill>
                <a:srgbClr val="287D7D"/>
              </a:solidFill>
            </a:endParaRPr>
          </a:p>
        </p:txBody>
      </p:sp>
      <p:sp>
        <p:nvSpPr>
          <p:cNvPr id="285" name="Google Shape;285;p41"/>
          <p:cNvSpPr txBox="1"/>
          <p:nvPr/>
        </p:nvSpPr>
        <p:spPr>
          <a:xfrm>
            <a:off x="362350" y="760650"/>
            <a:ext cx="8344500" cy="10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700">
                <a:solidFill>
                  <a:schemeClr val="dk1"/>
                </a:solidFill>
              </a:rPr>
              <a:t>In the previous weeks, the `tensorflow` data augmentation made the modification </a:t>
            </a:r>
            <a:r>
              <a:rPr b="1" lang="es" sz="1700">
                <a:solidFill>
                  <a:schemeClr val="dk1"/>
                </a:solidFill>
              </a:rPr>
              <a:t>in place</a:t>
            </a:r>
            <a:r>
              <a:rPr lang="es" sz="1700">
                <a:solidFill>
                  <a:schemeClr val="dk1"/>
                </a:solidFill>
              </a:rPr>
              <a:t>, meaning that it did not created new images but modified the existing ones. This week we have made such that the data augmentations were saved.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86" name="Google Shape;286;p41"/>
          <p:cNvSpPr txBox="1"/>
          <p:nvPr/>
        </p:nvSpPr>
        <p:spPr>
          <a:xfrm>
            <a:off x="353250" y="1731175"/>
            <a:ext cx="40332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</a:rPr>
              <a:t>3 new datasets were created: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287" name="Google Shape;28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7737" y="1786338"/>
            <a:ext cx="1280438" cy="1280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0800" y="1786337"/>
            <a:ext cx="1280450" cy="128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775" y="2153475"/>
            <a:ext cx="2818638" cy="234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7725" y="3262689"/>
            <a:ext cx="1280450" cy="1280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70800" y="3262689"/>
            <a:ext cx="1280450" cy="1280423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1"/>
          <p:cNvSpPr txBox="1"/>
          <p:nvPr/>
        </p:nvSpPr>
        <p:spPr>
          <a:xfrm>
            <a:off x="7356500" y="2000188"/>
            <a:ext cx="1663200" cy="10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s" sz="1000">
                <a:solidFill>
                  <a:schemeClr val="dk1"/>
                </a:solidFill>
              </a:rPr>
              <a:t>Rotation: 15º</a:t>
            </a:r>
            <a:endParaRPr b="1"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s" sz="1000">
                <a:solidFill>
                  <a:schemeClr val="dk1"/>
                </a:solidFill>
              </a:rPr>
              <a:t>Desp x : 0.1</a:t>
            </a:r>
            <a:endParaRPr b="1"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s" sz="1000">
                <a:solidFill>
                  <a:schemeClr val="dk1"/>
                </a:solidFill>
              </a:rPr>
              <a:t>Desp y : 0.1</a:t>
            </a:r>
            <a:endParaRPr b="1"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s" sz="1000">
                <a:solidFill>
                  <a:schemeClr val="dk1"/>
                </a:solidFill>
              </a:rPr>
              <a:t>Zoom   : 0.9</a:t>
            </a:r>
            <a:endParaRPr b="1"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s" sz="1000">
                <a:solidFill>
                  <a:schemeClr val="dk1"/>
                </a:solidFill>
              </a:rPr>
              <a:t>H flip    : True</a:t>
            </a:r>
            <a:endParaRPr b="1"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s" sz="1000">
                <a:solidFill>
                  <a:schemeClr val="dk1"/>
                </a:solidFill>
              </a:rPr>
              <a:t>Brightness = 0.9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293" name="Google Shape;293;p41"/>
          <p:cNvSpPr txBox="1"/>
          <p:nvPr/>
        </p:nvSpPr>
        <p:spPr>
          <a:xfrm>
            <a:off x="7356500" y="3473550"/>
            <a:ext cx="1663200" cy="10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s" sz="1000">
                <a:solidFill>
                  <a:schemeClr val="dk1"/>
                </a:solidFill>
              </a:rPr>
              <a:t>Rotation: 25º</a:t>
            </a:r>
            <a:endParaRPr b="1"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s" sz="1000">
                <a:solidFill>
                  <a:schemeClr val="dk1"/>
                </a:solidFill>
              </a:rPr>
              <a:t>Desp x : -0.1</a:t>
            </a:r>
            <a:endParaRPr b="1"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s" sz="1000">
                <a:solidFill>
                  <a:schemeClr val="dk1"/>
                </a:solidFill>
              </a:rPr>
              <a:t>Desp y : -0.1</a:t>
            </a:r>
            <a:endParaRPr b="1"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s" sz="1000">
                <a:solidFill>
                  <a:schemeClr val="dk1"/>
                </a:solidFill>
              </a:rPr>
              <a:t>Zoom   : 0.95</a:t>
            </a:r>
            <a:endParaRPr b="1"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s" sz="1000">
                <a:solidFill>
                  <a:schemeClr val="dk1"/>
                </a:solidFill>
              </a:rPr>
              <a:t>H flip   : False</a:t>
            </a:r>
            <a:endParaRPr b="1"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s" sz="1000">
                <a:solidFill>
                  <a:schemeClr val="dk1"/>
                </a:solidFill>
              </a:rPr>
              <a:t>Brightness = 1.1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294" name="Google Shape;294;p41"/>
          <p:cNvSpPr txBox="1"/>
          <p:nvPr/>
        </p:nvSpPr>
        <p:spPr>
          <a:xfrm>
            <a:off x="3162300" y="3473550"/>
            <a:ext cx="1663200" cy="10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s" sz="1000">
                <a:solidFill>
                  <a:schemeClr val="dk1"/>
                </a:solidFill>
              </a:rPr>
              <a:t>Rotation: -15º</a:t>
            </a:r>
            <a:endParaRPr b="1"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s" sz="1000">
                <a:solidFill>
                  <a:schemeClr val="dk1"/>
                </a:solidFill>
              </a:rPr>
              <a:t>Desp x : 0.1</a:t>
            </a:r>
            <a:endParaRPr b="1"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s" sz="1000">
                <a:solidFill>
                  <a:schemeClr val="dk1"/>
                </a:solidFill>
              </a:rPr>
              <a:t>Desp y : 0.1</a:t>
            </a:r>
            <a:endParaRPr b="1"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s" sz="1000">
                <a:solidFill>
                  <a:schemeClr val="dk1"/>
                </a:solidFill>
              </a:rPr>
              <a:t>Zoom   : 0.95</a:t>
            </a:r>
            <a:endParaRPr b="1"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s" sz="1000">
                <a:solidFill>
                  <a:schemeClr val="dk1"/>
                </a:solidFill>
              </a:rPr>
              <a:t>H flip    : True</a:t>
            </a:r>
            <a:endParaRPr b="1"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s" sz="1000">
                <a:solidFill>
                  <a:schemeClr val="dk1"/>
                </a:solidFill>
              </a:rPr>
              <a:t>Brightness = 0.9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295" name="Google Shape;295;p41"/>
          <p:cNvSpPr txBox="1"/>
          <p:nvPr/>
        </p:nvSpPr>
        <p:spPr>
          <a:xfrm>
            <a:off x="3512400" y="2029625"/>
            <a:ext cx="10596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Original image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96" name="Google Shape;296;p41"/>
          <p:cNvSpPr txBox="1"/>
          <p:nvPr/>
        </p:nvSpPr>
        <p:spPr>
          <a:xfrm>
            <a:off x="1254300" y="3447325"/>
            <a:ext cx="549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chemeClr val="dk1"/>
                </a:solidFill>
              </a:rPr>
              <a:t>Orig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chemeClr val="dk1"/>
                </a:solidFill>
              </a:rPr>
              <a:t>+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chemeClr val="dk1"/>
                </a:solidFill>
              </a:rPr>
              <a:t>Mod 1</a:t>
            </a:r>
            <a:endParaRPr b="1" sz="900">
              <a:solidFill>
                <a:schemeClr val="dk1"/>
              </a:solidFill>
            </a:endParaRPr>
          </a:p>
        </p:txBody>
      </p:sp>
      <p:sp>
        <p:nvSpPr>
          <p:cNvPr id="297" name="Google Shape;297;p41"/>
          <p:cNvSpPr txBox="1"/>
          <p:nvPr/>
        </p:nvSpPr>
        <p:spPr>
          <a:xfrm>
            <a:off x="1866900" y="3132925"/>
            <a:ext cx="5496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chemeClr val="dk1"/>
                </a:solidFill>
              </a:rPr>
              <a:t>Orig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chemeClr val="dk1"/>
                </a:solidFill>
              </a:rPr>
              <a:t>+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chemeClr val="dk1"/>
                </a:solidFill>
              </a:rPr>
              <a:t>Mod 1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chemeClr val="dk1"/>
                </a:solidFill>
              </a:rPr>
              <a:t>+ 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chemeClr val="dk1"/>
                </a:solidFill>
              </a:rPr>
              <a:t>Mod 2</a:t>
            </a:r>
            <a:endParaRPr b="1" sz="900">
              <a:solidFill>
                <a:schemeClr val="dk1"/>
              </a:solidFill>
            </a:endParaRPr>
          </a:p>
        </p:txBody>
      </p:sp>
      <p:sp>
        <p:nvSpPr>
          <p:cNvPr id="298" name="Google Shape;298;p41"/>
          <p:cNvSpPr txBox="1"/>
          <p:nvPr/>
        </p:nvSpPr>
        <p:spPr>
          <a:xfrm>
            <a:off x="2479500" y="2834238"/>
            <a:ext cx="5496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chemeClr val="dk1"/>
                </a:solidFill>
              </a:rPr>
              <a:t>Orig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chemeClr val="dk1"/>
                </a:solidFill>
              </a:rPr>
              <a:t>+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chemeClr val="dk1"/>
                </a:solidFill>
              </a:rPr>
              <a:t>Mod 1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chemeClr val="dk1"/>
                </a:solidFill>
              </a:rPr>
              <a:t>+ 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chemeClr val="dk1"/>
                </a:solidFill>
              </a:rPr>
              <a:t>Mod 2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chemeClr val="dk1"/>
                </a:solidFill>
              </a:rPr>
              <a:t>+ 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chemeClr val="dk1"/>
                </a:solidFill>
              </a:rPr>
              <a:t>Mod 3</a:t>
            </a:r>
            <a:endParaRPr b="1" sz="900">
              <a:solidFill>
                <a:schemeClr val="dk1"/>
              </a:solidFill>
            </a:endParaRPr>
          </a:p>
        </p:txBody>
      </p:sp>
      <p:sp>
        <p:nvSpPr>
          <p:cNvPr id="299" name="Google Shape;299;p41"/>
          <p:cNvSpPr txBox="1"/>
          <p:nvPr/>
        </p:nvSpPr>
        <p:spPr>
          <a:xfrm>
            <a:off x="7629650" y="1720225"/>
            <a:ext cx="11169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</a:rPr>
              <a:t>Mod. 1: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300" name="Google Shape;300;p41"/>
          <p:cNvSpPr txBox="1"/>
          <p:nvPr/>
        </p:nvSpPr>
        <p:spPr>
          <a:xfrm>
            <a:off x="7646550" y="3196538"/>
            <a:ext cx="11169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</a:rPr>
              <a:t>Mod. 3: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301" name="Google Shape;301;p41"/>
          <p:cNvSpPr txBox="1"/>
          <p:nvPr/>
        </p:nvSpPr>
        <p:spPr>
          <a:xfrm>
            <a:off x="3435450" y="3196538"/>
            <a:ext cx="11169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</a:rPr>
              <a:t>Mod. 2: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302" name="Google Shape;302;p41"/>
          <p:cNvSpPr txBox="1"/>
          <p:nvPr/>
        </p:nvSpPr>
        <p:spPr>
          <a:xfrm>
            <a:off x="641700" y="3815250"/>
            <a:ext cx="549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chemeClr val="dk1"/>
                </a:solidFill>
              </a:rPr>
              <a:t>Orig</a:t>
            </a:r>
            <a:endParaRPr b="1"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2"/>
          <p:cNvSpPr txBox="1"/>
          <p:nvPr>
            <p:ph type="title"/>
          </p:nvPr>
        </p:nvSpPr>
        <p:spPr>
          <a:xfrm>
            <a:off x="211375" y="148825"/>
            <a:ext cx="4360800" cy="47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LR Scheduler</a:t>
            </a:r>
            <a:endParaRPr/>
          </a:p>
        </p:txBody>
      </p:sp>
      <p:sp>
        <p:nvSpPr>
          <p:cNvPr id="308" name="Google Shape;308;p42"/>
          <p:cNvSpPr txBox="1"/>
          <p:nvPr>
            <p:ph idx="1" type="body"/>
          </p:nvPr>
        </p:nvSpPr>
        <p:spPr>
          <a:xfrm>
            <a:off x="330200" y="704850"/>
            <a:ext cx="4118700" cy="398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s" sz="1400"/>
              <a:t>We’ve tried an external `lr_scheduler` provided by PyTorch and the results were not conclusive.</a:t>
            </a:r>
            <a:endParaRPr sz="1400"/>
          </a:p>
        </p:txBody>
      </p:sp>
      <p:pic>
        <p:nvPicPr>
          <p:cNvPr id="309" name="Google Shape;30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850" y="1355200"/>
            <a:ext cx="3816801" cy="3138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" name="Google Shape;310;p42"/>
          <p:cNvCxnSpPr/>
          <p:nvPr/>
        </p:nvCxnSpPr>
        <p:spPr>
          <a:xfrm>
            <a:off x="4572050" y="704729"/>
            <a:ext cx="7800" cy="4116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" name="Google Shape;311;p42"/>
          <p:cNvSpPr txBox="1"/>
          <p:nvPr>
            <p:ph type="title"/>
          </p:nvPr>
        </p:nvSpPr>
        <p:spPr>
          <a:xfrm>
            <a:off x="4579850" y="148825"/>
            <a:ext cx="4572000" cy="47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Weight Decay</a:t>
            </a:r>
            <a:endParaRPr/>
          </a:p>
        </p:txBody>
      </p:sp>
      <p:sp>
        <p:nvSpPr>
          <p:cNvPr id="312" name="Google Shape;312;p42"/>
          <p:cNvSpPr txBox="1"/>
          <p:nvPr>
            <p:ph idx="1" type="body"/>
          </p:nvPr>
        </p:nvSpPr>
        <p:spPr>
          <a:xfrm>
            <a:off x="4806500" y="704850"/>
            <a:ext cx="4118700" cy="398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s" sz="1400"/>
              <a:t>Inside Adam, we’ve benchmarked different weight decay values, the results are not good either.</a:t>
            </a:r>
            <a:endParaRPr sz="1400"/>
          </a:p>
        </p:txBody>
      </p:sp>
      <p:pic>
        <p:nvPicPr>
          <p:cNvPr id="313" name="Google Shape;31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0250" y="4582227"/>
            <a:ext cx="4451200" cy="23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8538" y="4582223"/>
            <a:ext cx="2841421" cy="23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4625" y="1355197"/>
            <a:ext cx="3656476" cy="322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6625" y="597462"/>
            <a:ext cx="4074890" cy="38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3"/>
          <p:cNvSpPr txBox="1"/>
          <p:nvPr/>
        </p:nvSpPr>
        <p:spPr>
          <a:xfrm>
            <a:off x="362350" y="760650"/>
            <a:ext cx="4352400" cy="3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</a:rPr>
              <a:t>As suggested, by the plot, we have to guide not only by the score but by the model distance to the ideal top-left corner (0, 100%) normalized: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s" sz="1500" u="sng">
                <a:solidFill>
                  <a:schemeClr val="dk1"/>
                </a:solidFill>
              </a:rPr>
              <a:t>Distance to Top-Left corner</a:t>
            </a:r>
            <a:endParaRPr sz="1500" u="sng">
              <a:solidFill>
                <a:schemeClr val="dk1"/>
              </a:solidFill>
            </a:endParaRPr>
          </a:p>
        </p:txBody>
      </p:sp>
      <p:sp>
        <p:nvSpPr>
          <p:cNvPr id="322" name="Google Shape;322;p43"/>
          <p:cNvSpPr txBox="1"/>
          <p:nvPr/>
        </p:nvSpPr>
        <p:spPr>
          <a:xfrm>
            <a:off x="330200" y="225025"/>
            <a:ext cx="46515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287D7D"/>
                </a:solidFill>
              </a:rPr>
              <a:t>Reducing Parameters</a:t>
            </a:r>
            <a:endParaRPr b="1" sz="2800">
              <a:solidFill>
                <a:srgbClr val="287D7D"/>
              </a:solidFill>
            </a:endParaRPr>
          </a:p>
        </p:txBody>
      </p:sp>
      <p:sp>
        <p:nvSpPr>
          <p:cNvPr id="323" name="Google Shape;323;p43"/>
          <p:cNvSpPr/>
          <p:nvPr/>
        </p:nvSpPr>
        <p:spPr>
          <a:xfrm>
            <a:off x="5134100" y="638275"/>
            <a:ext cx="384600" cy="3525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463" y="2617053"/>
            <a:ext cx="4276176" cy="189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330200" y="148828"/>
            <a:ext cx="8483700" cy="47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Index</a:t>
            </a:r>
            <a:endParaRPr/>
          </a:p>
        </p:txBody>
      </p:sp>
      <p:sp>
        <p:nvSpPr>
          <p:cNvPr id="136" name="Google Shape;136;p26"/>
          <p:cNvSpPr txBox="1"/>
          <p:nvPr>
            <p:ph idx="1" type="body"/>
          </p:nvPr>
        </p:nvSpPr>
        <p:spPr>
          <a:xfrm>
            <a:off x="330200" y="762550"/>
            <a:ext cx="8366400" cy="3502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s" sz="1950"/>
              <a:t>Bag of Visual Words (BoVW)</a:t>
            </a:r>
            <a:endParaRPr sz="1950"/>
          </a:p>
          <a:p>
            <a:pPr indent="-3524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AutoNum type="arabicPeriod"/>
            </a:pPr>
            <a:r>
              <a:rPr lang="es" sz="1950"/>
              <a:t>Deep learning Classification (MLP)</a:t>
            </a:r>
            <a:endParaRPr sz="1950"/>
          </a:p>
          <a:p>
            <a:pPr indent="-3524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AutoNum type="arabicPeriod"/>
            </a:pPr>
            <a:r>
              <a:rPr lang="es" sz="1950"/>
              <a:t>Fine-Tuning NasNetMobile</a:t>
            </a:r>
            <a:endParaRPr sz="1950"/>
          </a:p>
          <a:p>
            <a:pPr indent="-3524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AutoNum type="arabicPeriod"/>
            </a:pPr>
            <a:r>
              <a:rPr lang="es" sz="1950"/>
              <a:t>CNN from scratch</a:t>
            </a:r>
            <a:endParaRPr sz="1950"/>
          </a:p>
          <a:p>
            <a:pPr indent="-3524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Char char="–"/>
            </a:pPr>
            <a:r>
              <a:rPr lang="es" sz="1950"/>
              <a:t>Data Augmentation (Well Done)</a:t>
            </a:r>
            <a:endParaRPr sz="1950"/>
          </a:p>
          <a:p>
            <a:pPr indent="-3524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Char char="–"/>
            </a:pPr>
            <a:r>
              <a:rPr lang="es" sz="1950"/>
              <a:t>LR Scheduler / Weight Decay</a:t>
            </a:r>
            <a:endParaRPr sz="1950"/>
          </a:p>
          <a:p>
            <a:pPr indent="-3524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Char char="–"/>
            </a:pPr>
            <a:r>
              <a:rPr lang="es" sz="1950"/>
              <a:t>Reducing Parameters</a:t>
            </a:r>
            <a:endParaRPr sz="1950"/>
          </a:p>
          <a:p>
            <a:pPr indent="-3524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Char char="–"/>
            </a:pPr>
            <a:r>
              <a:rPr lang="es" sz="1950"/>
              <a:t>Improving Learning Curve</a:t>
            </a:r>
            <a:endParaRPr sz="1950"/>
          </a:p>
          <a:p>
            <a:pPr indent="-3524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Char char="–"/>
            </a:pPr>
            <a:r>
              <a:rPr lang="es" sz="1950"/>
              <a:t>Changing Model Architecture: Different Paths</a:t>
            </a:r>
            <a:endParaRPr sz="1950"/>
          </a:p>
          <a:p>
            <a:pPr indent="-3524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AutoNum type="arabicPeriod"/>
            </a:pPr>
            <a:r>
              <a:rPr lang="es" sz="1950"/>
              <a:t>Conclusions</a:t>
            </a:r>
            <a:endParaRPr sz="195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4"/>
          <p:cNvSpPr/>
          <p:nvPr/>
        </p:nvSpPr>
        <p:spPr>
          <a:xfrm>
            <a:off x="3823300" y="4210925"/>
            <a:ext cx="4718100" cy="4986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4"/>
          <p:cNvSpPr txBox="1"/>
          <p:nvPr>
            <p:ph type="title"/>
          </p:nvPr>
        </p:nvSpPr>
        <p:spPr>
          <a:xfrm>
            <a:off x="330200" y="148828"/>
            <a:ext cx="8483700" cy="47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Used architecture</a:t>
            </a:r>
            <a:endParaRPr/>
          </a:p>
        </p:txBody>
      </p:sp>
      <p:pic>
        <p:nvPicPr>
          <p:cNvPr id="331" name="Google Shape;33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0900" y="148824"/>
            <a:ext cx="3998500" cy="390897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4"/>
          <p:cNvSpPr/>
          <p:nvPr/>
        </p:nvSpPr>
        <p:spPr>
          <a:xfrm>
            <a:off x="791000" y="798738"/>
            <a:ext cx="1946400" cy="4080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Conv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/>
              <a:t>24, 2x2, 1, 1</a:t>
            </a:r>
            <a:endParaRPr b="1" sz="1300"/>
          </a:p>
        </p:txBody>
      </p:sp>
      <p:sp>
        <p:nvSpPr>
          <p:cNvPr id="333" name="Google Shape;333;p44"/>
          <p:cNvSpPr/>
          <p:nvPr/>
        </p:nvSpPr>
        <p:spPr>
          <a:xfrm>
            <a:off x="791000" y="1297260"/>
            <a:ext cx="1946400" cy="4080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Max Pool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/>
              <a:t>2x2</a:t>
            </a:r>
            <a:endParaRPr b="1" sz="1300"/>
          </a:p>
        </p:txBody>
      </p:sp>
      <p:sp>
        <p:nvSpPr>
          <p:cNvPr id="334" name="Google Shape;334;p44"/>
          <p:cNvSpPr/>
          <p:nvPr/>
        </p:nvSpPr>
        <p:spPr>
          <a:xfrm>
            <a:off x="791000" y="1781407"/>
            <a:ext cx="1946400" cy="4080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Conv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/>
              <a:t>24, 2x2, 1, 1</a:t>
            </a:r>
            <a:endParaRPr b="1" sz="1300"/>
          </a:p>
        </p:txBody>
      </p:sp>
      <p:sp>
        <p:nvSpPr>
          <p:cNvPr id="335" name="Google Shape;335;p44"/>
          <p:cNvSpPr/>
          <p:nvPr/>
        </p:nvSpPr>
        <p:spPr>
          <a:xfrm>
            <a:off x="791000" y="2265544"/>
            <a:ext cx="1946400" cy="4080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Conv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/>
              <a:t>24, 2x2, 1, 1</a:t>
            </a:r>
            <a:endParaRPr b="1" sz="1300"/>
          </a:p>
        </p:txBody>
      </p:sp>
      <p:sp>
        <p:nvSpPr>
          <p:cNvPr id="336" name="Google Shape;336;p44"/>
          <p:cNvSpPr/>
          <p:nvPr/>
        </p:nvSpPr>
        <p:spPr>
          <a:xfrm>
            <a:off x="791000" y="2749693"/>
            <a:ext cx="1946400" cy="4080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Max Pool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/>
              <a:t>2x2</a:t>
            </a:r>
            <a:endParaRPr b="1" sz="1300"/>
          </a:p>
        </p:txBody>
      </p:sp>
      <p:sp>
        <p:nvSpPr>
          <p:cNvPr id="337" name="Google Shape;337;p44"/>
          <p:cNvSpPr/>
          <p:nvPr/>
        </p:nvSpPr>
        <p:spPr>
          <a:xfrm>
            <a:off x="791000" y="3241030"/>
            <a:ext cx="1946400" cy="4080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Conv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/>
              <a:t>24, 2x2, 1, 1</a:t>
            </a:r>
            <a:endParaRPr b="1" sz="1300"/>
          </a:p>
        </p:txBody>
      </p:sp>
      <p:sp>
        <p:nvSpPr>
          <p:cNvPr id="338" name="Google Shape;338;p44"/>
          <p:cNvSpPr/>
          <p:nvPr/>
        </p:nvSpPr>
        <p:spPr>
          <a:xfrm>
            <a:off x="791000" y="3732342"/>
            <a:ext cx="1946400" cy="4080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Global </a:t>
            </a:r>
            <a:r>
              <a:rPr b="1" lang="es"/>
              <a:t>Average Pool</a:t>
            </a:r>
            <a:endParaRPr b="1"/>
          </a:p>
        </p:txBody>
      </p:sp>
      <p:sp>
        <p:nvSpPr>
          <p:cNvPr id="339" name="Google Shape;339;p44"/>
          <p:cNvSpPr/>
          <p:nvPr/>
        </p:nvSpPr>
        <p:spPr>
          <a:xfrm>
            <a:off x="791000" y="4223679"/>
            <a:ext cx="1946400" cy="4080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/>
              <a:t>Classification layer</a:t>
            </a:r>
            <a:endParaRPr b="1" sz="1300"/>
          </a:p>
        </p:txBody>
      </p:sp>
      <p:cxnSp>
        <p:nvCxnSpPr>
          <p:cNvPr id="340" name="Google Shape;340;p44"/>
          <p:cNvCxnSpPr>
            <a:stCxn id="332" idx="3"/>
            <a:endCxn id="333" idx="3"/>
          </p:cNvCxnSpPr>
          <p:nvPr/>
        </p:nvCxnSpPr>
        <p:spPr>
          <a:xfrm>
            <a:off x="2737400" y="1002738"/>
            <a:ext cx="600" cy="498600"/>
          </a:xfrm>
          <a:prstGeom prst="bentConnector3">
            <a:avLst>
              <a:gd fmla="val 3968750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" name="Google Shape;341;p44"/>
          <p:cNvCxnSpPr/>
          <p:nvPr/>
        </p:nvCxnSpPr>
        <p:spPr>
          <a:xfrm rot="10800000">
            <a:off x="790400" y="1501338"/>
            <a:ext cx="600" cy="498600"/>
          </a:xfrm>
          <a:prstGeom prst="bentConnector3">
            <a:avLst>
              <a:gd fmla="val 3968750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2" name="Google Shape;342;p44"/>
          <p:cNvCxnSpPr/>
          <p:nvPr/>
        </p:nvCxnSpPr>
        <p:spPr>
          <a:xfrm>
            <a:off x="2737400" y="1999938"/>
            <a:ext cx="600" cy="498600"/>
          </a:xfrm>
          <a:prstGeom prst="bentConnector3">
            <a:avLst>
              <a:gd fmla="val 3968750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" name="Google Shape;343;p44"/>
          <p:cNvCxnSpPr/>
          <p:nvPr/>
        </p:nvCxnSpPr>
        <p:spPr>
          <a:xfrm>
            <a:off x="2737400" y="2953513"/>
            <a:ext cx="600" cy="498600"/>
          </a:xfrm>
          <a:prstGeom prst="bentConnector3">
            <a:avLst>
              <a:gd fmla="val 3968750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44"/>
          <p:cNvCxnSpPr/>
          <p:nvPr/>
        </p:nvCxnSpPr>
        <p:spPr>
          <a:xfrm>
            <a:off x="2737400" y="3928913"/>
            <a:ext cx="600" cy="498600"/>
          </a:xfrm>
          <a:prstGeom prst="bentConnector3">
            <a:avLst>
              <a:gd fmla="val 3968750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" name="Google Shape;345;p44"/>
          <p:cNvCxnSpPr/>
          <p:nvPr/>
        </p:nvCxnSpPr>
        <p:spPr>
          <a:xfrm rot="10800000">
            <a:off x="790400" y="2454913"/>
            <a:ext cx="600" cy="498600"/>
          </a:xfrm>
          <a:prstGeom prst="bentConnector3">
            <a:avLst>
              <a:gd fmla="val 3968750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" name="Google Shape;346;p44"/>
          <p:cNvCxnSpPr/>
          <p:nvPr/>
        </p:nvCxnSpPr>
        <p:spPr>
          <a:xfrm rot="10800000">
            <a:off x="790400" y="3441375"/>
            <a:ext cx="600" cy="498600"/>
          </a:xfrm>
          <a:prstGeom prst="bentConnector3">
            <a:avLst>
              <a:gd fmla="val 3968750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7" name="Google Shape;347;p44"/>
          <p:cNvSpPr/>
          <p:nvPr/>
        </p:nvSpPr>
        <p:spPr>
          <a:xfrm rot="5400000">
            <a:off x="1694750" y="644188"/>
            <a:ext cx="138900" cy="13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4"/>
          <p:cNvSpPr/>
          <p:nvPr/>
        </p:nvSpPr>
        <p:spPr>
          <a:xfrm rot="5400000">
            <a:off x="1694750" y="4672863"/>
            <a:ext cx="138900" cy="13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4"/>
          <p:cNvSpPr txBox="1"/>
          <p:nvPr/>
        </p:nvSpPr>
        <p:spPr>
          <a:xfrm>
            <a:off x="3848600" y="4096775"/>
            <a:ext cx="5003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* </a:t>
            </a:r>
            <a:r>
              <a:rPr lang="es" sz="1300">
                <a:solidFill>
                  <a:schemeClr val="dk1"/>
                </a:solidFill>
              </a:rPr>
              <a:t>Batch Normalization is used BEFORE every activation layer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</a:rPr>
              <a:t>(we observed it gave better results than using it afterwards)</a:t>
            </a:r>
            <a:endParaRPr/>
          </a:p>
        </p:txBody>
      </p:sp>
      <p:sp>
        <p:nvSpPr>
          <p:cNvPr id="350" name="Google Shape;350;p44"/>
          <p:cNvSpPr txBox="1"/>
          <p:nvPr/>
        </p:nvSpPr>
        <p:spPr>
          <a:xfrm>
            <a:off x="4486550" y="644200"/>
            <a:ext cx="238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1"/>
                </a:solidFill>
              </a:rPr>
              <a:t>*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351" name="Google Shape;351;p44"/>
          <p:cNvSpPr txBox="1"/>
          <p:nvPr/>
        </p:nvSpPr>
        <p:spPr>
          <a:xfrm>
            <a:off x="2686050" y="644200"/>
            <a:ext cx="238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1"/>
                </a:solidFill>
              </a:rPr>
              <a:t>*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352" name="Google Shape;352;p44"/>
          <p:cNvSpPr txBox="1"/>
          <p:nvPr/>
        </p:nvSpPr>
        <p:spPr>
          <a:xfrm>
            <a:off x="6272100" y="3367325"/>
            <a:ext cx="1989000" cy="582900"/>
          </a:xfrm>
          <a:prstGeom prst="rect">
            <a:avLst/>
          </a:prstGeom>
          <a:solidFill>
            <a:srgbClr val="FFFF00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FF0000"/>
                </a:solidFill>
              </a:rPr>
              <a:t>Test Acc: 77%</a:t>
            </a:r>
            <a:endParaRPr sz="2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5"/>
          <p:cNvSpPr txBox="1"/>
          <p:nvPr/>
        </p:nvSpPr>
        <p:spPr>
          <a:xfrm>
            <a:off x="362350" y="760650"/>
            <a:ext cx="4096800" cy="3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</a:rPr>
              <a:t>Note that by reducing the </a:t>
            </a:r>
            <a:r>
              <a:rPr b="1" lang="es" sz="1500">
                <a:solidFill>
                  <a:schemeClr val="dk1"/>
                </a:solidFill>
              </a:rPr>
              <a:t>Batch size </a:t>
            </a:r>
            <a:r>
              <a:rPr lang="es" sz="1500">
                <a:solidFill>
                  <a:schemeClr val="dk1"/>
                </a:solidFill>
              </a:rPr>
              <a:t>we increase drastically the accuracy: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s" sz="1500">
                <a:solidFill>
                  <a:schemeClr val="dk1"/>
                </a:solidFill>
              </a:rPr>
              <a:t>[8, 16, 32, 64]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58" name="Google Shape;358;p45"/>
          <p:cNvSpPr txBox="1"/>
          <p:nvPr/>
        </p:nvSpPr>
        <p:spPr>
          <a:xfrm>
            <a:off x="330200" y="225025"/>
            <a:ext cx="84873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287D7D"/>
                </a:solidFill>
              </a:rPr>
              <a:t>Batch size and Data @ 10k params model</a:t>
            </a:r>
            <a:endParaRPr b="1" sz="2800">
              <a:solidFill>
                <a:srgbClr val="287D7D"/>
              </a:solidFill>
            </a:endParaRPr>
          </a:p>
        </p:txBody>
      </p:sp>
      <p:sp>
        <p:nvSpPr>
          <p:cNvPr id="359" name="Google Shape;359;p45"/>
          <p:cNvSpPr txBox="1"/>
          <p:nvPr/>
        </p:nvSpPr>
        <p:spPr>
          <a:xfrm>
            <a:off x="4651700" y="760650"/>
            <a:ext cx="4096800" cy="3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</a:rPr>
              <a:t>Also, we note that using our augmented dataset of 800~ train images leads to the best results.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s" sz="1500">
                <a:solidFill>
                  <a:schemeClr val="dk1"/>
                </a:solidFill>
              </a:rPr>
              <a:t>More train images than that produces severe overfitting: </a:t>
            </a:r>
            <a:endParaRPr sz="1500">
              <a:solidFill>
                <a:schemeClr val="dk1"/>
              </a:solidFill>
            </a:endParaRPr>
          </a:p>
        </p:txBody>
      </p:sp>
      <p:cxnSp>
        <p:nvCxnSpPr>
          <p:cNvPr id="360" name="Google Shape;360;p45"/>
          <p:cNvCxnSpPr/>
          <p:nvPr/>
        </p:nvCxnSpPr>
        <p:spPr>
          <a:xfrm>
            <a:off x="4535325" y="836850"/>
            <a:ext cx="40200" cy="40464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1" name="Google Shape;36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800" y="2065425"/>
            <a:ext cx="3404399" cy="269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7901" y="2386068"/>
            <a:ext cx="3404399" cy="2320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6"/>
          <p:cNvSpPr txBox="1"/>
          <p:nvPr/>
        </p:nvSpPr>
        <p:spPr>
          <a:xfrm>
            <a:off x="362350" y="760650"/>
            <a:ext cx="4096800" cy="3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</a:rPr>
              <a:t>We’ve tried different optimizers provided by PyTorch: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s" sz="1500">
                <a:solidFill>
                  <a:schemeClr val="dk1"/>
                </a:solidFill>
              </a:rPr>
              <a:t>Adam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s" sz="1500">
                <a:solidFill>
                  <a:schemeClr val="dk1"/>
                </a:solidFill>
              </a:rPr>
              <a:t>SGD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s" sz="1500">
                <a:solidFill>
                  <a:schemeClr val="dk1"/>
                </a:solidFill>
              </a:rPr>
              <a:t>RMSProp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s" sz="1500">
                <a:solidFill>
                  <a:schemeClr val="dk1"/>
                </a:solidFill>
              </a:rPr>
              <a:t>Adagrad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s" sz="1500">
                <a:solidFill>
                  <a:schemeClr val="dk1"/>
                </a:solidFill>
              </a:rPr>
              <a:t>AdamW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</a:rPr>
              <a:t>As we can see, </a:t>
            </a:r>
            <a:r>
              <a:rPr b="1" lang="es" sz="1500" u="sng">
                <a:solidFill>
                  <a:schemeClr val="dk1"/>
                </a:solidFill>
              </a:rPr>
              <a:t>Adam</a:t>
            </a:r>
            <a:r>
              <a:rPr lang="es" sz="1500">
                <a:solidFill>
                  <a:schemeClr val="dk1"/>
                </a:solidFill>
              </a:rPr>
              <a:t> and </a:t>
            </a:r>
            <a:r>
              <a:rPr b="1" lang="es" sz="1500" u="sng">
                <a:solidFill>
                  <a:schemeClr val="dk1"/>
                </a:solidFill>
              </a:rPr>
              <a:t>AdamW</a:t>
            </a:r>
            <a:r>
              <a:rPr lang="es" sz="1500">
                <a:solidFill>
                  <a:schemeClr val="dk1"/>
                </a:solidFill>
              </a:rPr>
              <a:t> are much more stable through the process. Even though ~All perform the same.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</a:rPr>
              <a:t>SGD is not </a:t>
            </a:r>
            <a:r>
              <a:rPr lang="es" sz="1500">
                <a:solidFill>
                  <a:schemeClr val="dk1"/>
                </a:solidFill>
              </a:rPr>
              <a:t>stable</a:t>
            </a:r>
            <a:r>
              <a:rPr lang="es" sz="15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68" name="Google Shape;368;p46"/>
          <p:cNvSpPr txBox="1"/>
          <p:nvPr/>
        </p:nvSpPr>
        <p:spPr>
          <a:xfrm>
            <a:off x="330200" y="225025"/>
            <a:ext cx="84873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chemeClr val="accent2"/>
                </a:solidFill>
              </a:rPr>
              <a:t>Different Optimizers @ 10k params model</a:t>
            </a:r>
            <a:endParaRPr b="1" sz="2800">
              <a:solidFill>
                <a:srgbClr val="287D7D"/>
              </a:solidFill>
            </a:endParaRPr>
          </a:p>
        </p:txBody>
      </p:sp>
      <p:pic>
        <p:nvPicPr>
          <p:cNvPr id="369" name="Google Shape;36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9150" y="857125"/>
            <a:ext cx="4532451" cy="3547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7"/>
          <p:cNvSpPr txBox="1"/>
          <p:nvPr>
            <p:ph type="title"/>
          </p:nvPr>
        </p:nvSpPr>
        <p:spPr>
          <a:xfrm>
            <a:off x="330200" y="148828"/>
            <a:ext cx="8483700" cy="47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Improving Learning Curve</a:t>
            </a:r>
            <a:r>
              <a:rPr lang="es"/>
              <a:t> @ 10k params model</a:t>
            </a:r>
            <a:endParaRPr/>
          </a:p>
        </p:txBody>
      </p:sp>
      <p:sp>
        <p:nvSpPr>
          <p:cNvPr id="375" name="Google Shape;375;p47"/>
          <p:cNvSpPr txBox="1"/>
          <p:nvPr>
            <p:ph idx="1" type="body"/>
          </p:nvPr>
        </p:nvSpPr>
        <p:spPr>
          <a:xfrm>
            <a:off x="330200" y="781050"/>
            <a:ext cx="3790500" cy="398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s" sz="1600"/>
              <a:t>Because we were doing good train accuracies but our validation was stuck we tried: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Increasing the epochs to 150   ✅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Using Adam’s Weight Decay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Bigger x4 dataset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Using He (ReLU) init.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76" name="Google Shape;376;p47"/>
          <p:cNvSpPr/>
          <p:nvPr/>
        </p:nvSpPr>
        <p:spPr>
          <a:xfrm>
            <a:off x="812125" y="1724525"/>
            <a:ext cx="2757300" cy="2706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7" name="Google Shape;37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5575" y="781054"/>
            <a:ext cx="4718501" cy="3695656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7"/>
          <p:cNvSpPr txBox="1"/>
          <p:nvPr/>
        </p:nvSpPr>
        <p:spPr>
          <a:xfrm>
            <a:off x="7840600" y="1834800"/>
            <a:ext cx="832200" cy="5313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1"/>
                </a:solidFill>
              </a:rPr>
              <a:t>77%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8"/>
          <p:cNvSpPr txBox="1"/>
          <p:nvPr>
            <p:ph type="title"/>
          </p:nvPr>
        </p:nvSpPr>
        <p:spPr>
          <a:xfrm>
            <a:off x="330200" y="148828"/>
            <a:ext cx="8483700" cy="47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2"/>
                </a:solidFill>
              </a:rPr>
              <a:t>Improving Learning Curve @ 10k params model</a:t>
            </a:r>
            <a:endParaRPr/>
          </a:p>
        </p:txBody>
      </p:sp>
      <p:sp>
        <p:nvSpPr>
          <p:cNvPr id="384" name="Google Shape;384;p48"/>
          <p:cNvSpPr txBox="1"/>
          <p:nvPr>
            <p:ph idx="1" type="body"/>
          </p:nvPr>
        </p:nvSpPr>
        <p:spPr>
          <a:xfrm>
            <a:off x="330200" y="781050"/>
            <a:ext cx="3790500" cy="398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/>
              <a:t>Because we were doing good train accuracies but our validation was stuck we tried: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Increasing the epochs to 150  ✅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Using Adam’s Weight Decay   ❌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Bigger x4 dataset           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Using He (ReLU) init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85" name="Google Shape;385;p48"/>
          <p:cNvSpPr/>
          <p:nvPr/>
        </p:nvSpPr>
        <p:spPr>
          <a:xfrm>
            <a:off x="802100" y="2085475"/>
            <a:ext cx="2757300" cy="270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Google Shape;38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3100" y="780929"/>
            <a:ext cx="4718501" cy="3695656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8"/>
          <p:cNvSpPr txBox="1"/>
          <p:nvPr/>
        </p:nvSpPr>
        <p:spPr>
          <a:xfrm>
            <a:off x="7840600" y="2135575"/>
            <a:ext cx="832200" cy="531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1"/>
                </a:solidFill>
              </a:rPr>
              <a:t>73</a:t>
            </a:r>
            <a:r>
              <a:rPr lang="es" sz="2200">
                <a:solidFill>
                  <a:schemeClr val="dk1"/>
                </a:solidFill>
              </a:rPr>
              <a:t>%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9"/>
          <p:cNvSpPr txBox="1"/>
          <p:nvPr>
            <p:ph type="title"/>
          </p:nvPr>
        </p:nvSpPr>
        <p:spPr>
          <a:xfrm>
            <a:off x="330200" y="148828"/>
            <a:ext cx="8483700" cy="47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2"/>
                </a:solidFill>
              </a:rPr>
              <a:t>Improving Learning Curve @ 10k params model</a:t>
            </a:r>
            <a:endParaRPr/>
          </a:p>
        </p:txBody>
      </p:sp>
      <p:sp>
        <p:nvSpPr>
          <p:cNvPr id="393" name="Google Shape;393;p49"/>
          <p:cNvSpPr txBox="1"/>
          <p:nvPr>
            <p:ph idx="1" type="body"/>
          </p:nvPr>
        </p:nvSpPr>
        <p:spPr>
          <a:xfrm>
            <a:off x="330200" y="781050"/>
            <a:ext cx="3790500" cy="398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/>
              <a:t>Because we were doing good train accuracies but our validation was stuck we tried: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Increasing the epochs to 150  ✅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Using Adam’s Weight Decay   ❌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Bigger x4 dataset                     ❌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Using He (ReLU) init.  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94" name="Google Shape;394;p49"/>
          <p:cNvSpPr/>
          <p:nvPr/>
        </p:nvSpPr>
        <p:spPr>
          <a:xfrm>
            <a:off x="846800" y="2466475"/>
            <a:ext cx="2757300" cy="2808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5" name="Google Shape;39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3100" y="780929"/>
            <a:ext cx="4718501" cy="3695656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9"/>
          <p:cNvSpPr txBox="1"/>
          <p:nvPr/>
        </p:nvSpPr>
        <p:spPr>
          <a:xfrm>
            <a:off x="7840600" y="2135575"/>
            <a:ext cx="832200" cy="531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1"/>
                </a:solidFill>
              </a:rPr>
              <a:t>72%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3100" y="780929"/>
            <a:ext cx="4718501" cy="3695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1200" y="725883"/>
            <a:ext cx="4718501" cy="3695667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0"/>
          <p:cNvSpPr txBox="1"/>
          <p:nvPr>
            <p:ph type="title"/>
          </p:nvPr>
        </p:nvSpPr>
        <p:spPr>
          <a:xfrm>
            <a:off x="330200" y="148828"/>
            <a:ext cx="8483700" cy="47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2"/>
                </a:solidFill>
              </a:rPr>
              <a:t>Improving Learning Curve @ 10k params model</a:t>
            </a:r>
            <a:endParaRPr/>
          </a:p>
        </p:txBody>
      </p:sp>
      <p:sp>
        <p:nvSpPr>
          <p:cNvPr id="404" name="Google Shape;404;p50"/>
          <p:cNvSpPr txBox="1"/>
          <p:nvPr>
            <p:ph idx="1" type="body"/>
          </p:nvPr>
        </p:nvSpPr>
        <p:spPr>
          <a:xfrm>
            <a:off x="330200" y="781050"/>
            <a:ext cx="3790500" cy="398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s" sz="1600"/>
              <a:t>Because we were doing good train accuracies but our validation was stuck we tried: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Increasing the epochs to 150  ✅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Using Adam’s Weight Decay   ❌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Bigger x4 dataset                     ❌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Using He (ReLU) init.                ✅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05" name="Google Shape;405;p50"/>
          <p:cNvSpPr/>
          <p:nvPr/>
        </p:nvSpPr>
        <p:spPr>
          <a:xfrm>
            <a:off x="846800" y="2827425"/>
            <a:ext cx="2757300" cy="2706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50"/>
          <p:cNvSpPr txBox="1"/>
          <p:nvPr/>
        </p:nvSpPr>
        <p:spPr>
          <a:xfrm>
            <a:off x="7840600" y="2135575"/>
            <a:ext cx="832200" cy="5313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1"/>
                </a:solidFill>
              </a:rPr>
              <a:t>79%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1"/>
          <p:cNvSpPr txBox="1"/>
          <p:nvPr>
            <p:ph type="title"/>
          </p:nvPr>
        </p:nvSpPr>
        <p:spPr>
          <a:xfrm>
            <a:off x="330200" y="148828"/>
            <a:ext cx="8483700" cy="47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2"/>
                </a:solidFill>
              </a:rPr>
              <a:t>Improving Learning Curve @ 10k params model</a:t>
            </a:r>
            <a:endParaRPr/>
          </a:p>
        </p:txBody>
      </p:sp>
      <p:sp>
        <p:nvSpPr>
          <p:cNvPr id="412" name="Google Shape;412;p51"/>
          <p:cNvSpPr txBox="1"/>
          <p:nvPr>
            <p:ph idx="1" type="body"/>
          </p:nvPr>
        </p:nvSpPr>
        <p:spPr>
          <a:xfrm>
            <a:off x="330200" y="832175"/>
            <a:ext cx="3790500" cy="393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s" sz="1600" u="sng"/>
              <a:t>10k params</a:t>
            </a:r>
            <a:endParaRPr sz="1600" u="sng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8 batch size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Adam (without Weight Decay)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He </a:t>
            </a:r>
            <a:r>
              <a:rPr lang="es" sz="1600"/>
              <a:t>Initialization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600"/>
              <a:t>So much time and experiments for so little reward.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s" sz="1600"/>
              <a:t>It was much more worth the time reducing parameters.</a:t>
            </a:r>
            <a:endParaRPr sz="1600"/>
          </a:p>
        </p:txBody>
      </p:sp>
      <p:pic>
        <p:nvPicPr>
          <p:cNvPr id="413" name="Google Shape;41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3100" y="780929"/>
            <a:ext cx="4458503" cy="4210172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1"/>
          <p:cNvSpPr/>
          <p:nvPr/>
        </p:nvSpPr>
        <p:spPr>
          <a:xfrm>
            <a:off x="4724400" y="2578775"/>
            <a:ext cx="762300" cy="932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2"/>
          <p:cNvSpPr txBox="1"/>
          <p:nvPr>
            <p:ph type="title"/>
          </p:nvPr>
        </p:nvSpPr>
        <p:spPr>
          <a:xfrm>
            <a:off x="330200" y="148828"/>
            <a:ext cx="8483700" cy="47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Change in model architecture: different paths</a:t>
            </a:r>
            <a:endParaRPr/>
          </a:p>
        </p:txBody>
      </p:sp>
      <p:sp>
        <p:nvSpPr>
          <p:cNvPr id="420" name="Google Shape;420;p52"/>
          <p:cNvSpPr txBox="1"/>
          <p:nvPr>
            <p:ph idx="1" type="body"/>
          </p:nvPr>
        </p:nvSpPr>
        <p:spPr>
          <a:xfrm>
            <a:off x="330200" y="630650"/>
            <a:ext cx="7991400" cy="103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s" sz="2000"/>
              <a:t>Concatenation of paths using different poolings and kernels. Analyzing different scales and combining the results. </a:t>
            </a:r>
            <a:endParaRPr sz="2000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421" name="Google Shape;421;p52"/>
          <p:cNvSpPr txBox="1"/>
          <p:nvPr/>
        </p:nvSpPr>
        <p:spPr>
          <a:xfrm>
            <a:off x="5110025" y="1852300"/>
            <a:ext cx="42228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</a:rPr>
              <a:t>Different datasets and batch sizes to find the best result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22" name="Google Shape;422;p52"/>
          <p:cNvSpPr/>
          <p:nvPr/>
        </p:nvSpPr>
        <p:spPr>
          <a:xfrm>
            <a:off x="219813" y="2560600"/>
            <a:ext cx="555900" cy="10479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52"/>
          <p:cNvSpPr txBox="1"/>
          <p:nvPr/>
        </p:nvSpPr>
        <p:spPr>
          <a:xfrm rot="5400000">
            <a:off x="120200" y="2925450"/>
            <a:ext cx="10461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dk1"/>
                </a:solidFill>
              </a:rPr>
              <a:t>Conv 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8, 9x9, 3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24" name="Google Shape;424;p52"/>
          <p:cNvSpPr/>
          <p:nvPr/>
        </p:nvSpPr>
        <p:spPr>
          <a:xfrm>
            <a:off x="938613" y="2560800"/>
            <a:ext cx="297600" cy="10479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52"/>
          <p:cNvSpPr txBox="1"/>
          <p:nvPr/>
        </p:nvSpPr>
        <p:spPr>
          <a:xfrm rot="5400000">
            <a:off x="560113" y="2902350"/>
            <a:ext cx="10389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chemeClr val="dk1"/>
                </a:solidFill>
              </a:rPr>
              <a:t>Max Pool 2x2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426" name="Google Shape;426;p52"/>
          <p:cNvSpPr/>
          <p:nvPr/>
        </p:nvSpPr>
        <p:spPr>
          <a:xfrm>
            <a:off x="2100138" y="1945500"/>
            <a:ext cx="555900" cy="7497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52"/>
          <p:cNvSpPr txBox="1"/>
          <p:nvPr/>
        </p:nvSpPr>
        <p:spPr>
          <a:xfrm rot="5400000">
            <a:off x="2066088" y="2082000"/>
            <a:ext cx="7269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dk1"/>
                </a:solidFill>
              </a:rPr>
              <a:t>Conv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8, 5x5 </a:t>
            </a:r>
            <a:endParaRPr b="1" sz="2200">
              <a:solidFill>
                <a:schemeClr val="dk1"/>
              </a:solidFill>
            </a:endParaRPr>
          </a:p>
        </p:txBody>
      </p:sp>
      <p:sp>
        <p:nvSpPr>
          <p:cNvPr id="428" name="Google Shape;428;p52"/>
          <p:cNvSpPr/>
          <p:nvPr/>
        </p:nvSpPr>
        <p:spPr>
          <a:xfrm>
            <a:off x="2100138" y="2721300"/>
            <a:ext cx="555900" cy="7497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52"/>
          <p:cNvSpPr txBox="1"/>
          <p:nvPr/>
        </p:nvSpPr>
        <p:spPr>
          <a:xfrm rot="5400000">
            <a:off x="2091238" y="2897400"/>
            <a:ext cx="7269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dk1"/>
                </a:solidFill>
              </a:rPr>
              <a:t>Conv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8, 5x5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30" name="Google Shape;430;p52"/>
          <p:cNvSpPr/>
          <p:nvPr/>
        </p:nvSpPr>
        <p:spPr>
          <a:xfrm>
            <a:off x="2100138" y="3497100"/>
            <a:ext cx="555900" cy="7497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52"/>
          <p:cNvSpPr txBox="1"/>
          <p:nvPr/>
        </p:nvSpPr>
        <p:spPr>
          <a:xfrm rot="5400000">
            <a:off x="2091250" y="3673200"/>
            <a:ext cx="7269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dk1"/>
                </a:solidFill>
              </a:rPr>
              <a:t>Conv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8, 5x5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32" name="Google Shape;432;p52"/>
          <p:cNvSpPr/>
          <p:nvPr/>
        </p:nvSpPr>
        <p:spPr>
          <a:xfrm>
            <a:off x="1421517" y="2721300"/>
            <a:ext cx="513300" cy="7269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52"/>
          <p:cNvSpPr txBox="1"/>
          <p:nvPr/>
        </p:nvSpPr>
        <p:spPr>
          <a:xfrm rot="5400000">
            <a:off x="1348075" y="2747850"/>
            <a:ext cx="6402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chemeClr val="dk1"/>
                </a:solidFill>
              </a:rPr>
              <a:t>Max</a:t>
            </a:r>
            <a:r>
              <a:rPr b="1" lang="es" sz="900">
                <a:solidFill>
                  <a:schemeClr val="dk1"/>
                </a:solidFill>
              </a:rPr>
              <a:t> P</a:t>
            </a:r>
            <a:r>
              <a:rPr b="1" lang="es" sz="1000">
                <a:solidFill>
                  <a:schemeClr val="dk1"/>
                </a:solidFill>
              </a:rPr>
              <a:t>ool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chemeClr val="dk1"/>
                </a:solidFill>
              </a:rPr>
              <a:t>2x2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434" name="Google Shape;434;p52"/>
          <p:cNvSpPr/>
          <p:nvPr/>
        </p:nvSpPr>
        <p:spPr>
          <a:xfrm>
            <a:off x="1423717" y="3485700"/>
            <a:ext cx="513300" cy="7269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52"/>
          <p:cNvSpPr txBox="1"/>
          <p:nvPr/>
        </p:nvSpPr>
        <p:spPr>
          <a:xfrm rot="5400000">
            <a:off x="1381400" y="3571135"/>
            <a:ext cx="6402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chemeClr val="dk1"/>
                </a:solidFill>
              </a:rPr>
              <a:t>Max</a:t>
            </a:r>
            <a:r>
              <a:rPr b="1" lang="es" sz="900">
                <a:solidFill>
                  <a:schemeClr val="dk1"/>
                </a:solidFill>
              </a:rPr>
              <a:t> P</a:t>
            </a:r>
            <a:r>
              <a:rPr b="1" lang="es" sz="1000">
                <a:solidFill>
                  <a:schemeClr val="dk1"/>
                </a:solidFill>
              </a:rPr>
              <a:t>ool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chemeClr val="dk1"/>
                </a:solidFill>
              </a:rPr>
              <a:t>3x3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436" name="Google Shape;436;p52"/>
          <p:cNvSpPr/>
          <p:nvPr/>
        </p:nvSpPr>
        <p:spPr>
          <a:xfrm>
            <a:off x="2821363" y="1945500"/>
            <a:ext cx="555900" cy="7497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52"/>
          <p:cNvSpPr txBox="1"/>
          <p:nvPr/>
        </p:nvSpPr>
        <p:spPr>
          <a:xfrm rot="5400000">
            <a:off x="2853675" y="2105750"/>
            <a:ext cx="7269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</a:rPr>
              <a:t>Conv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</a:rPr>
              <a:t>16, 3x3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438" name="Google Shape;438;p52"/>
          <p:cNvSpPr/>
          <p:nvPr/>
        </p:nvSpPr>
        <p:spPr>
          <a:xfrm>
            <a:off x="4343463" y="2147275"/>
            <a:ext cx="438600" cy="18891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2"/>
          <p:cNvSpPr txBox="1"/>
          <p:nvPr/>
        </p:nvSpPr>
        <p:spPr>
          <a:xfrm rot="5400000">
            <a:off x="3691575" y="2921750"/>
            <a:ext cx="17424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dk1"/>
                </a:solidFill>
              </a:rPr>
              <a:t>Classification layer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440" name="Google Shape;440;p52"/>
          <p:cNvSpPr/>
          <p:nvPr/>
        </p:nvSpPr>
        <p:spPr>
          <a:xfrm>
            <a:off x="3541488" y="1945650"/>
            <a:ext cx="555900" cy="7497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52"/>
          <p:cNvSpPr txBox="1"/>
          <p:nvPr/>
        </p:nvSpPr>
        <p:spPr>
          <a:xfrm rot="5400000">
            <a:off x="3584725" y="2091000"/>
            <a:ext cx="7269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</a:rPr>
              <a:t>Glob. </a:t>
            </a:r>
            <a:r>
              <a:rPr b="1" lang="es" sz="1200">
                <a:solidFill>
                  <a:schemeClr val="dk1"/>
                </a:solidFill>
              </a:rPr>
              <a:t>Avg. Poo</a:t>
            </a:r>
            <a:r>
              <a:rPr b="1" lang="es">
                <a:solidFill>
                  <a:schemeClr val="dk1"/>
                </a:solidFill>
              </a:rPr>
              <a:t>l </a:t>
            </a:r>
            <a:endParaRPr b="1" sz="2200">
              <a:solidFill>
                <a:schemeClr val="dk1"/>
              </a:solidFill>
            </a:endParaRPr>
          </a:p>
        </p:txBody>
      </p:sp>
      <p:sp>
        <p:nvSpPr>
          <p:cNvPr id="442" name="Google Shape;442;p52"/>
          <p:cNvSpPr/>
          <p:nvPr/>
        </p:nvSpPr>
        <p:spPr>
          <a:xfrm>
            <a:off x="3543038" y="2721450"/>
            <a:ext cx="555900" cy="7497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52"/>
          <p:cNvSpPr/>
          <p:nvPr/>
        </p:nvSpPr>
        <p:spPr>
          <a:xfrm>
            <a:off x="3543038" y="3492150"/>
            <a:ext cx="555900" cy="7497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52"/>
          <p:cNvSpPr/>
          <p:nvPr/>
        </p:nvSpPr>
        <p:spPr>
          <a:xfrm>
            <a:off x="787713" y="3043350"/>
            <a:ext cx="138900" cy="13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52"/>
          <p:cNvSpPr/>
          <p:nvPr/>
        </p:nvSpPr>
        <p:spPr>
          <a:xfrm>
            <a:off x="1057988" y="2243825"/>
            <a:ext cx="1042200" cy="316800"/>
          </a:xfrm>
          <a:prstGeom prst="bentArrow">
            <a:avLst>
              <a:gd fmla="val 25000" name="adj1"/>
              <a:gd fmla="val 23699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52"/>
          <p:cNvSpPr/>
          <p:nvPr/>
        </p:nvSpPr>
        <p:spPr>
          <a:xfrm flipH="1" rot="10800000">
            <a:off x="1057988" y="3608650"/>
            <a:ext cx="365100" cy="337500"/>
          </a:xfrm>
          <a:prstGeom prst="bentArrow">
            <a:avLst>
              <a:gd fmla="val 25000" name="adj1"/>
              <a:gd fmla="val 23699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52"/>
          <p:cNvSpPr/>
          <p:nvPr/>
        </p:nvSpPr>
        <p:spPr>
          <a:xfrm>
            <a:off x="1949125" y="3802500"/>
            <a:ext cx="138900" cy="13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52"/>
          <p:cNvSpPr/>
          <p:nvPr/>
        </p:nvSpPr>
        <p:spPr>
          <a:xfrm>
            <a:off x="1949138" y="3043350"/>
            <a:ext cx="138900" cy="13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52"/>
          <p:cNvSpPr/>
          <p:nvPr/>
        </p:nvSpPr>
        <p:spPr>
          <a:xfrm>
            <a:off x="2669238" y="3797550"/>
            <a:ext cx="150900" cy="13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52"/>
          <p:cNvSpPr/>
          <p:nvPr/>
        </p:nvSpPr>
        <p:spPr>
          <a:xfrm>
            <a:off x="2663250" y="3043350"/>
            <a:ext cx="150900" cy="13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52"/>
          <p:cNvSpPr/>
          <p:nvPr/>
        </p:nvSpPr>
        <p:spPr>
          <a:xfrm>
            <a:off x="2663250" y="2251050"/>
            <a:ext cx="150900" cy="13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52"/>
          <p:cNvSpPr/>
          <p:nvPr/>
        </p:nvSpPr>
        <p:spPr>
          <a:xfrm>
            <a:off x="3384700" y="3797550"/>
            <a:ext cx="150900" cy="13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52"/>
          <p:cNvSpPr/>
          <p:nvPr/>
        </p:nvSpPr>
        <p:spPr>
          <a:xfrm>
            <a:off x="3384913" y="3043350"/>
            <a:ext cx="150900" cy="13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52"/>
          <p:cNvSpPr/>
          <p:nvPr/>
        </p:nvSpPr>
        <p:spPr>
          <a:xfrm>
            <a:off x="3383925" y="2251050"/>
            <a:ext cx="150900" cy="13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52"/>
          <p:cNvSpPr/>
          <p:nvPr/>
        </p:nvSpPr>
        <p:spPr>
          <a:xfrm>
            <a:off x="1266288" y="3043350"/>
            <a:ext cx="150900" cy="13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52"/>
          <p:cNvSpPr/>
          <p:nvPr/>
        </p:nvSpPr>
        <p:spPr>
          <a:xfrm>
            <a:off x="2821375" y="2726825"/>
            <a:ext cx="555900" cy="7497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52"/>
          <p:cNvSpPr txBox="1"/>
          <p:nvPr/>
        </p:nvSpPr>
        <p:spPr>
          <a:xfrm rot="5400000">
            <a:off x="2853688" y="2887075"/>
            <a:ext cx="7269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</a:rPr>
              <a:t>Conv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</a:rPr>
              <a:t>16, 3x3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58" name="Google Shape;458;p52"/>
          <p:cNvSpPr/>
          <p:nvPr/>
        </p:nvSpPr>
        <p:spPr>
          <a:xfrm>
            <a:off x="2807975" y="3524000"/>
            <a:ext cx="555900" cy="7497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52"/>
          <p:cNvSpPr txBox="1"/>
          <p:nvPr/>
        </p:nvSpPr>
        <p:spPr>
          <a:xfrm rot="5400000">
            <a:off x="2840288" y="3684250"/>
            <a:ext cx="7269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</a:rPr>
              <a:t>Conv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</a:rPr>
              <a:t>16, 3x3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60" name="Google Shape;460;p52"/>
          <p:cNvSpPr/>
          <p:nvPr/>
        </p:nvSpPr>
        <p:spPr>
          <a:xfrm>
            <a:off x="4144963" y="2251050"/>
            <a:ext cx="150900" cy="13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52"/>
          <p:cNvSpPr/>
          <p:nvPr/>
        </p:nvSpPr>
        <p:spPr>
          <a:xfrm>
            <a:off x="4145738" y="3040800"/>
            <a:ext cx="150900" cy="13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52"/>
          <p:cNvSpPr/>
          <p:nvPr/>
        </p:nvSpPr>
        <p:spPr>
          <a:xfrm>
            <a:off x="4145738" y="3814050"/>
            <a:ext cx="150900" cy="13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3" name="Google Shape;46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1500" y="2090325"/>
            <a:ext cx="4185165" cy="2764899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52"/>
          <p:cNvSpPr/>
          <p:nvPr/>
        </p:nvSpPr>
        <p:spPr>
          <a:xfrm>
            <a:off x="4828900" y="3043350"/>
            <a:ext cx="138900" cy="13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52"/>
          <p:cNvSpPr txBox="1"/>
          <p:nvPr/>
        </p:nvSpPr>
        <p:spPr>
          <a:xfrm>
            <a:off x="563742" y="3504851"/>
            <a:ext cx="4131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1"/>
                </a:solidFill>
              </a:rPr>
              <a:t>*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466" name="Google Shape;466;p52"/>
          <p:cNvSpPr/>
          <p:nvPr/>
        </p:nvSpPr>
        <p:spPr>
          <a:xfrm>
            <a:off x="219825" y="4356625"/>
            <a:ext cx="4718100" cy="4986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52"/>
          <p:cNvSpPr txBox="1"/>
          <p:nvPr/>
        </p:nvSpPr>
        <p:spPr>
          <a:xfrm>
            <a:off x="245125" y="4242475"/>
            <a:ext cx="5003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* </a:t>
            </a:r>
            <a:r>
              <a:rPr lang="es" sz="1300">
                <a:solidFill>
                  <a:schemeClr val="dk1"/>
                </a:solidFill>
              </a:rPr>
              <a:t>Batch Normalization is used BEFORE every activation layer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</a:rPr>
              <a:t>(we observed it gave better results than using it afterwards)</a:t>
            </a:r>
            <a:endParaRPr/>
          </a:p>
        </p:txBody>
      </p:sp>
      <p:sp>
        <p:nvSpPr>
          <p:cNvPr id="468" name="Google Shape;468;p52"/>
          <p:cNvSpPr/>
          <p:nvPr/>
        </p:nvSpPr>
        <p:spPr>
          <a:xfrm>
            <a:off x="105000" y="1535500"/>
            <a:ext cx="4833000" cy="3168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52"/>
          <p:cNvSpPr txBox="1"/>
          <p:nvPr/>
        </p:nvSpPr>
        <p:spPr>
          <a:xfrm>
            <a:off x="105977" y="1465725"/>
            <a:ext cx="494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Just 10k parameters and 79% of accuracy!!</a:t>
            </a:r>
            <a:endParaRPr b="1"/>
          </a:p>
        </p:txBody>
      </p:sp>
      <p:sp>
        <p:nvSpPr>
          <p:cNvPr id="470" name="Google Shape;470;p52"/>
          <p:cNvSpPr txBox="1"/>
          <p:nvPr/>
        </p:nvSpPr>
        <p:spPr>
          <a:xfrm rot="5400000">
            <a:off x="3576188" y="2850300"/>
            <a:ext cx="7269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</a:rPr>
              <a:t>Glob. Avg. Poo</a:t>
            </a:r>
            <a:r>
              <a:rPr b="1" lang="es">
                <a:solidFill>
                  <a:schemeClr val="dk1"/>
                </a:solidFill>
              </a:rPr>
              <a:t>l </a:t>
            </a:r>
            <a:endParaRPr b="1" sz="2200">
              <a:solidFill>
                <a:schemeClr val="dk1"/>
              </a:solidFill>
            </a:endParaRPr>
          </a:p>
        </p:txBody>
      </p:sp>
      <p:sp>
        <p:nvSpPr>
          <p:cNvPr id="471" name="Google Shape;471;p52"/>
          <p:cNvSpPr txBox="1"/>
          <p:nvPr/>
        </p:nvSpPr>
        <p:spPr>
          <a:xfrm rot="5400000">
            <a:off x="3576075" y="3603075"/>
            <a:ext cx="7269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</a:rPr>
              <a:t>Glob. Avg. Poo</a:t>
            </a:r>
            <a:r>
              <a:rPr b="1" lang="es">
                <a:solidFill>
                  <a:schemeClr val="dk1"/>
                </a:solidFill>
              </a:rPr>
              <a:t>l </a:t>
            </a:r>
            <a:endParaRPr b="1"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3"/>
          <p:cNvSpPr txBox="1"/>
          <p:nvPr>
            <p:ph type="title"/>
          </p:nvPr>
        </p:nvSpPr>
        <p:spPr>
          <a:xfrm>
            <a:off x="330200" y="148828"/>
            <a:ext cx="8483700" cy="47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Comments on the learning curve of one of the 3 path models</a:t>
            </a:r>
            <a:endParaRPr sz="2200"/>
          </a:p>
        </p:txBody>
      </p:sp>
      <p:sp>
        <p:nvSpPr>
          <p:cNvPr id="477" name="Google Shape;477;p53"/>
          <p:cNvSpPr txBox="1"/>
          <p:nvPr>
            <p:ph idx="1" type="body"/>
          </p:nvPr>
        </p:nvSpPr>
        <p:spPr>
          <a:xfrm>
            <a:off x="330200" y="781050"/>
            <a:ext cx="3381600" cy="398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s" sz="1500"/>
              <a:t>We can see the </a:t>
            </a:r>
            <a:r>
              <a:rPr lang="es" sz="1500"/>
              <a:t>improvement</a:t>
            </a:r>
            <a:r>
              <a:rPr lang="es" sz="1500"/>
              <a:t> of the model in every </a:t>
            </a:r>
            <a:r>
              <a:rPr lang="es" sz="1500"/>
              <a:t>epoch, but it is not able to surpass 80% of accuracy.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" sz="1500"/>
              <a:t>The model overfits the used training set. Using data augmentation and other regularization techniques, such as Batch Normalization were not enough.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" sz="1500"/>
              <a:t>The main reason is the limited amount of training instances, since by using such a small dataset the model is not able to generalise correctly.</a:t>
            </a:r>
            <a:endParaRPr sz="1500"/>
          </a:p>
        </p:txBody>
      </p:sp>
      <p:pic>
        <p:nvPicPr>
          <p:cNvPr id="478" name="Google Shape;478;p53"/>
          <p:cNvPicPr preferRelativeResize="0"/>
          <p:nvPr/>
        </p:nvPicPr>
        <p:blipFill rotWithShape="1">
          <a:blip r:embed="rId3">
            <a:alphaModFix/>
          </a:blip>
          <a:srcRect b="0" l="3128" r="0" t="0"/>
          <a:stretch/>
        </p:blipFill>
        <p:spPr>
          <a:xfrm>
            <a:off x="3802050" y="1049100"/>
            <a:ext cx="5432202" cy="29406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9" name="Google Shape;479;p53"/>
          <p:cNvCxnSpPr/>
          <p:nvPr/>
        </p:nvCxnSpPr>
        <p:spPr>
          <a:xfrm flipH="1">
            <a:off x="8694500" y="1473075"/>
            <a:ext cx="600" cy="415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80" name="Google Shape;480;p53"/>
          <p:cNvSpPr txBox="1"/>
          <p:nvPr/>
        </p:nvSpPr>
        <p:spPr>
          <a:xfrm>
            <a:off x="8006675" y="1496975"/>
            <a:ext cx="980700" cy="2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solidFill>
                  <a:srgbClr val="FF0000"/>
                </a:solidFill>
              </a:rPr>
              <a:t>Still some </a:t>
            </a:r>
            <a:endParaRPr b="1" sz="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solidFill>
                  <a:srgbClr val="FF0000"/>
                </a:solidFill>
              </a:rPr>
              <a:t>overfitting!</a:t>
            </a:r>
            <a:endParaRPr b="1" sz="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type="title"/>
          </p:nvPr>
        </p:nvSpPr>
        <p:spPr>
          <a:xfrm>
            <a:off x="0" y="0"/>
            <a:ext cx="9144000" cy="4771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/>
              <a:t>Week 1</a:t>
            </a:r>
            <a:endParaRPr sz="3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>
                <a:solidFill>
                  <a:schemeClr val="accent2"/>
                </a:solidFill>
              </a:rPr>
              <a:t>Bag of Visual Words (BoVW)</a:t>
            </a:r>
            <a:endParaRPr sz="31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4"/>
          <p:cNvSpPr txBox="1"/>
          <p:nvPr>
            <p:ph type="title"/>
          </p:nvPr>
        </p:nvSpPr>
        <p:spPr>
          <a:xfrm>
            <a:off x="330200" y="148828"/>
            <a:ext cx="8483700" cy="47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2"/>
                </a:solidFill>
              </a:rPr>
              <a:t>Conclusions</a:t>
            </a:r>
            <a:endParaRPr/>
          </a:p>
        </p:txBody>
      </p:sp>
      <p:sp>
        <p:nvSpPr>
          <p:cNvPr id="486" name="Google Shape;486;p54"/>
          <p:cNvSpPr txBox="1"/>
          <p:nvPr>
            <p:ph idx="1" type="body"/>
          </p:nvPr>
        </p:nvSpPr>
        <p:spPr>
          <a:xfrm>
            <a:off x="451175" y="781050"/>
            <a:ext cx="4712400" cy="398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36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We have achieved a </a:t>
            </a:r>
            <a:r>
              <a:rPr b="1" lang="es" sz="1600"/>
              <a:t>final </a:t>
            </a:r>
            <a:r>
              <a:rPr b="1" lang="es" sz="1600"/>
              <a:t>score</a:t>
            </a:r>
            <a:r>
              <a:rPr b="1" lang="es" sz="1600"/>
              <a:t> of 790</a:t>
            </a:r>
            <a:r>
              <a:rPr lang="es" sz="1600"/>
              <a:t> using two different approaches.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We dedicated much time to improve the learning curve when reducing the parameters was much more worth the trade-off.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Data is what really mandates in DL. The quality and quantity of the </a:t>
            </a:r>
            <a:r>
              <a:rPr lang="es" sz="1600"/>
              <a:t>training set is tremendously important, specially when working with small datasets.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b="1" lang="es" sz="1600"/>
              <a:t>All in all, we were able to </a:t>
            </a:r>
            <a:r>
              <a:rPr b="1" lang="es" sz="1600"/>
              <a:t>reach</a:t>
            </a:r>
            <a:r>
              <a:rPr b="1" lang="es" sz="1600"/>
              <a:t> almost 80% accuracy on the test set with a very limited amount of data and using extremely few parameters.</a:t>
            </a:r>
            <a:endParaRPr b="1"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600"/>
          </a:p>
        </p:txBody>
      </p:sp>
      <p:pic>
        <p:nvPicPr>
          <p:cNvPr id="487" name="Google Shape;48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7250" y="148825"/>
            <a:ext cx="2687925" cy="253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2434" y="2734725"/>
            <a:ext cx="3437601" cy="213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>
            <p:ph type="title"/>
          </p:nvPr>
        </p:nvSpPr>
        <p:spPr>
          <a:xfrm>
            <a:off x="330200" y="139303"/>
            <a:ext cx="8483700" cy="47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Feature Descriptors</a:t>
            </a:r>
            <a:endParaRPr/>
          </a:p>
        </p:txBody>
      </p:sp>
      <p:sp>
        <p:nvSpPr>
          <p:cNvPr id="147" name="Google Shape;147;p28"/>
          <p:cNvSpPr txBox="1"/>
          <p:nvPr/>
        </p:nvSpPr>
        <p:spPr>
          <a:xfrm>
            <a:off x="330200" y="626113"/>
            <a:ext cx="3454500" cy="38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000"/>
              </a:spcAft>
              <a:buNone/>
            </a:pPr>
            <a:r>
              <a:rPr b="1" lang="es" sz="1700">
                <a:solidFill>
                  <a:schemeClr val="accent2"/>
                </a:solidFill>
              </a:rPr>
              <a:t>Local Descriptors</a:t>
            </a:r>
            <a:endParaRPr sz="1600">
              <a:solidFill>
                <a:schemeClr val="accent2"/>
              </a:solidFill>
            </a:endParaRPr>
          </a:p>
        </p:txBody>
      </p:sp>
      <p:sp>
        <p:nvSpPr>
          <p:cNvPr id="148" name="Google Shape;148;p28"/>
          <p:cNvSpPr txBox="1"/>
          <p:nvPr/>
        </p:nvSpPr>
        <p:spPr>
          <a:xfrm>
            <a:off x="4750375" y="581488"/>
            <a:ext cx="3454500" cy="38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1000"/>
              </a:spcAft>
              <a:buNone/>
            </a:pPr>
            <a:r>
              <a:rPr b="1" lang="es" sz="1700">
                <a:solidFill>
                  <a:schemeClr val="accent2"/>
                </a:solidFill>
              </a:rPr>
              <a:t>Dense SIFT</a:t>
            </a:r>
            <a:endParaRPr b="1" sz="1600">
              <a:solidFill>
                <a:schemeClr val="accent2"/>
              </a:solidFill>
            </a:endParaRPr>
          </a:p>
        </p:txBody>
      </p:sp>
      <p:pic>
        <p:nvPicPr>
          <p:cNvPr id="149" name="Google Shape;1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450" y="1308525"/>
            <a:ext cx="3955823" cy="225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0288" y="977787"/>
            <a:ext cx="4163624" cy="2918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p28"/>
          <p:cNvCxnSpPr/>
          <p:nvPr/>
        </p:nvCxnSpPr>
        <p:spPr>
          <a:xfrm>
            <a:off x="4323875" y="543550"/>
            <a:ext cx="7800" cy="4220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" name="Google Shape;152;p28"/>
          <p:cNvSpPr/>
          <p:nvPr/>
        </p:nvSpPr>
        <p:spPr>
          <a:xfrm>
            <a:off x="6734625" y="3988975"/>
            <a:ext cx="1863600" cy="775200"/>
          </a:xfrm>
          <a:prstGeom prst="rect">
            <a:avLst/>
          </a:prstGeom>
          <a:solidFill>
            <a:srgbClr val="E4EEFF">
              <a:alpha val="96080"/>
            </a:srgbClr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000000"/>
                </a:solidFill>
              </a:rPr>
              <a:t> </a:t>
            </a:r>
            <a:r>
              <a:rPr lang="es" sz="1100">
                <a:solidFill>
                  <a:srgbClr val="000000"/>
                </a:solidFill>
              </a:rPr>
              <a:t> n_Features = 185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000000"/>
                </a:solidFill>
              </a:rPr>
              <a:t>  n_OctaveLayers = 2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000000"/>
                </a:solidFill>
              </a:rPr>
              <a:t>  step_size = 18</a:t>
            </a:r>
            <a:endParaRPr sz="800"/>
          </a:p>
        </p:txBody>
      </p:sp>
      <p:pic>
        <p:nvPicPr>
          <p:cNvPr id="153" name="Google Shape;15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0850" y="4172412"/>
            <a:ext cx="1645725" cy="345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95238" y="3701775"/>
            <a:ext cx="1924426" cy="10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330200" y="139303"/>
            <a:ext cx="8483700" cy="47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Parameter Optimization</a:t>
            </a:r>
            <a:endParaRPr/>
          </a:p>
        </p:txBody>
      </p:sp>
      <p:pic>
        <p:nvPicPr>
          <p:cNvPr id="160" name="Google Shape;1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25" y="1629550"/>
            <a:ext cx="2632399" cy="168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9"/>
          <p:cNvSpPr txBox="1"/>
          <p:nvPr/>
        </p:nvSpPr>
        <p:spPr>
          <a:xfrm>
            <a:off x="330200" y="1140463"/>
            <a:ext cx="18873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accent2"/>
                </a:solidFill>
              </a:rPr>
              <a:t>Clustering</a:t>
            </a:r>
            <a:endParaRPr b="1" sz="1700">
              <a:solidFill>
                <a:schemeClr val="accent2"/>
              </a:solidFill>
            </a:endParaRPr>
          </a:p>
        </p:txBody>
      </p:sp>
      <p:pic>
        <p:nvPicPr>
          <p:cNvPr id="162" name="Google Shape;16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650" y="3540350"/>
            <a:ext cx="2097000" cy="533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29"/>
          <p:cNvCxnSpPr/>
          <p:nvPr/>
        </p:nvCxnSpPr>
        <p:spPr>
          <a:xfrm>
            <a:off x="3058800" y="1210525"/>
            <a:ext cx="21900" cy="3544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9"/>
          <p:cNvSpPr txBox="1"/>
          <p:nvPr/>
        </p:nvSpPr>
        <p:spPr>
          <a:xfrm>
            <a:off x="3211575" y="1140463"/>
            <a:ext cx="18873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accent2"/>
                </a:solidFill>
              </a:rPr>
              <a:t>Classifier</a:t>
            </a:r>
            <a:endParaRPr b="1" sz="1700">
              <a:solidFill>
                <a:schemeClr val="accent2"/>
              </a:solidFill>
            </a:endParaRPr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1575" y="1629550"/>
            <a:ext cx="2625308" cy="168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9"/>
          <p:cNvPicPr preferRelativeResize="0"/>
          <p:nvPr/>
        </p:nvPicPr>
        <p:blipFill rotWithShape="1">
          <a:blip r:embed="rId6">
            <a:alphaModFix/>
          </a:blip>
          <a:srcRect b="0" l="6916" r="0" t="0"/>
          <a:stretch/>
        </p:blipFill>
        <p:spPr>
          <a:xfrm>
            <a:off x="3421974" y="3438625"/>
            <a:ext cx="2405875" cy="1176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67" name="Google Shape;167;p29"/>
          <p:cNvCxnSpPr/>
          <p:nvPr/>
        </p:nvCxnSpPr>
        <p:spPr>
          <a:xfrm>
            <a:off x="6039225" y="1210525"/>
            <a:ext cx="36900" cy="3552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" name="Google Shape;168;p29"/>
          <p:cNvSpPr txBox="1"/>
          <p:nvPr/>
        </p:nvSpPr>
        <p:spPr>
          <a:xfrm>
            <a:off x="6194725" y="1140475"/>
            <a:ext cx="20970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accent2"/>
                </a:solidFill>
              </a:rPr>
              <a:t>Spatial Pyramids</a:t>
            </a:r>
            <a:endParaRPr b="1" sz="1700">
              <a:solidFill>
                <a:schemeClr val="accent2"/>
              </a:solidFill>
            </a:endParaRPr>
          </a:p>
        </p:txBody>
      </p:sp>
      <p:pic>
        <p:nvPicPr>
          <p:cNvPr id="169" name="Google Shape;169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44097" y="2103753"/>
            <a:ext cx="438242" cy="388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96057" y="2103753"/>
            <a:ext cx="438242" cy="3883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" name="Google Shape;171;p29"/>
          <p:cNvCxnSpPr>
            <a:stCxn id="170" idx="0"/>
            <a:endCxn id="170" idx="2"/>
          </p:cNvCxnSpPr>
          <p:nvPr/>
        </p:nvCxnSpPr>
        <p:spPr>
          <a:xfrm>
            <a:off x="7415178" y="2103753"/>
            <a:ext cx="0" cy="388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29"/>
          <p:cNvCxnSpPr>
            <a:stCxn id="170" idx="1"/>
            <a:endCxn id="170" idx="3"/>
          </p:cNvCxnSpPr>
          <p:nvPr/>
        </p:nvCxnSpPr>
        <p:spPr>
          <a:xfrm>
            <a:off x="7196057" y="2297944"/>
            <a:ext cx="4383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3" name="Google Shape;173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29275" y="2207095"/>
            <a:ext cx="205024" cy="18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35548" y="2390052"/>
            <a:ext cx="205024" cy="18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64573" y="2390052"/>
            <a:ext cx="205024" cy="18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64573" y="2038350"/>
            <a:ext cx="205024" cy="18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35548" y="2038350"/>
            <a:ext cx="205024" cy="18169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/>
          <p:nvPr/>
        </p:nvSpPr>
        <p:spPr>
          <a:xfrm>
            <a:off x="6947402" y="2251894"/>
            <a:ext cx="117300" cy="106500"/>
          </a:xfrm>
          <a:prstGeom prst="mathPlus">
            <a:avLst>
              <a:gd fmla="val 23520" name="adj1"/>
            </a:avLst>
          </a:prstGeom>
          <a:solidFill>
            <a:srgbClr val="287D7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9"/>
          <p:cNvSpPr/>
          <p:nvPr/>
        </p:nvSpPr>
        <p:spPr>
          <a:xfrm>
            <a:off x="7765782" y="2256854"/>
            <a:ext cx="138900" cy="8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87D7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48016" y="2176512"/>
            <a:ext cx="205024" cy="18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9"/>
          <p:cNvPicPr preferRelativeResize="0"/>
          <p:nvPr/>
        </p:nvPicPr>
        <p:blipFill rotWithShape="1">
          <a:blip r:embed="rId8">
            <a:alphaModFix/>
          </a:blip>
          <a:srcRect b="0" l="19419" r="0" t="0"/>
          <a:stretch/>
        </p:blipFill>
        <p:spPr>
          <a:xfrm>
            <a:off x="8153040" y="2176512"/>
            <a:ext cx="165212" cy="18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9"/>
          <p:cNvPicPr preferRelativeResize="0"/>
          <p:nvPr/>
        </p:nvPicPr>
        <p:blipFill rotWithShape="1">
          <a:blip r:embed="rId8">
            <a:alphaModFix/>
          </a:blip>
          <a:srcRect b="0" l="19419" r="0" t="0"/>
          <a:stretch/>
        </p:blipFill>
        <p:spPr>
          <a:xfrm>
            <a:off x="8318256" y="2176512"/>
            <a:ext cx="165212" cy="18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9"/>
          <p:cNvPicPr preferRelativeResize="0"/>
          <p:nvPr/>
        </p:nvPicPr>
        <p:blipFill rotWithShape="1">
          <a:blip r:embed="rId8">
            <a:alphaModFix/>
          </a:blip>
          <a:srcRect b="0" l="19419" r="0" t="0"/>
          <a:stretch/>
        </p:blipFill>
        <p:spPr>
          <a:xfrm>
            <a:off x="8648688" y="2176512"/>
            <a:ext cx="165212" cy="18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9"/>
          <p:cNvPicPr preferRelativeResize="0"/>
          <p:nvPr/>
        </p:nvPicPr>
        <p:blipFill rotWithShape="1">
          <a:blip r:embed="rId8">
            <a:alphaModFix/>
          </a:blip>
          <a:srcRect b="0" l="19419" r="0" t="0"/>
          <a:stretch/>
        </p:blipFill>
        <p:spPr>
          <a:xfrm>
            <a:off x="8483472" y="2176512"/>
            <a:ext cx="165212" cy="18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69125" y="3224750"/>
            <a:ext cx="2923051" cy="160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900" y="1395250"/>
            <a:ext cx="3463251" cy="345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4206" y="3147475"/>
            <a:ext cx="943381" cy="13507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2" name="Google Shape;19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398" y="1445575"/>
            <a:ext cx="3308401" cy="33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0647" y="3348563"/>
            <a:ext cx="769874" cy="107368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4" name="Google Shape;194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06925" y="94825"/>
            <a:ext cx="2530150" cy="135075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5" name="Google Shape;195;p30"/>
          <p:cNvSpPr txBox="1"/>
          <p:nvPr/>
        </p:nvSpPr>
        <p:spPr>
          <a:xfrm>
            <a:off x="483150" y="1000825"/>
            <a:ext cx="25266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accent2"/>
                </a:solidFill>
              </a:rPr>
              <a:t>Precision-Recall Curve</a:t>
            </a:r>
            <a:endParaRPr b="1" sz="1600">
              <a:solidFill>
                <a:schemeClr val="accent2"/>
              </a:solidFill>
            </a:endParaRPr>
          </a:p>
        </p:txBody>
      </p:sp>
      <p:sp>
        <p:nvSpPr>
          <p:cNvPr id="196" name="Google Shape;196;p30"/>
          <p:cNvSpPr txBox="1"/>
          <p:nvPr/>
        </p:nvSpPr>
        <p:spPr>
          <a:xfrm>
            <a:off x="6362850" y="1000825"/>
            <a:ext cx="25266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accent2"/>
                </a:solidFill>
              </a:rPr>
              <a:t>ROC Curve</a:t>
            </a:r>
            <a:endParaRPr b="1" sz="16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>
            <p:ph type="title"/>
          </p:nvPr>
        </p:nvSpPr>
        <p:spPr>
          <a:xfrm>
            <a:off x="0" y="0"/>
            <a:ext cx="9144000" cy="4771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/>
              <a:t>Week 2</a:t>
            </a:r>
            <a:endParaRPr sz="3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>
                <a:solidFill>
                  <a:schemeClr val="accent2"/>
                </a:solidFill>
              </a:rPr>
              <a:t>Deep learning classification (MLP)</a:t>
            </a:r>
            <a:endParaRPr sz="3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type="title"/>
          </p:nvPr>
        </p:nvSpPr>
        <p:spPr>
          <a:xfrm>
            <a:off x="330200" y="148828"/>
            <a:ext cx="8483700" cy="47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Current Situation: MLP</a:t>
            </a:r>
            <a:endParaRPr/>
          </a:p>
        </p:txBody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330200" y="704575"/>
            <a:ext cx="3494400" cy="3442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s" sz="1700" u="sng"/>
              <a:t>Overfitting remedies</a:t>
            </a:r>
            <a:endParaRPr b="1" sz="1700" u="sng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600"/>
              <a:t>We tried several independent approaches to solve this overfitting:</a:t>
            </a:r>
            <a:endParaRPr sz="16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Char char="●"/>
            </a:pPr>
            <a:r>
              <a:rPr lang="es" sz="1600"/>
              <a:t>Increase image size to 256.</a:t>
            </a:r>
            <a:endParaRPr sz="16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800"/>
              <a:buChar char="●"/>
            </a:pPr>
            <a:r>
              <a:rPr lang="es" sz="1600"/>
              <a:t>Use Adam optimizer.</a:t>
            </a:r>
            <a:endParaRPr sz="16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2800"/>
              <a:buChar char="●"/>
            </a:pPr>
            <a:r>
              <a:rPr lang="es" sz="1600"/>
              <a:t>Reduce the neural units.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(3 Layers, 512 -&gt; 256 -&gt; 128)</a:t>
            </a:r>
            <a:endParaRPr sz="1600"/>
          </a:p>
          <a:p>
            <a:pPr indent="-406400" lvl="0" marL="457200" rtl="0" algn="l">
              <a:spcBef>
                <a:spcPts val="0"/>
              </a:spcBef>
              <a:spcAft>
                <a:spcPts val="1000"/>
              </a:spcAft>
              <a:buClr>
                <a:srgbClr val="FF9900"/>
              </a:buClr>
              <a:buSzPts val="2800"/>
              <a:buChar char="●"/>
            </a:pPr>
            <a:r>
              <a:rPr lang="es" sz="1600"/>
              <a:t>Add L2 regularization.</a:t>
            </a:r>
            <a:br>
              <a:rPr lang="es" sz="1600"/>
            </a:br>
            <a:r>
              <a:rPr lang="es" sz="1600"/>
              <a:t>(= 0.001)</a:t>
            </a:r>
            <a:endParaRPr sz="1600"/>
          </a:p>
        </p:txBody>
      </p:sp>
      <p:sp>
        <p:nvSpPr>
          <p:cNvPr id="208" name="Google Shape;208;p32"/>
          <p:cNvSpPr txBox="1"/>
          <p:nvPr>
            <p:ph idx="12" type="sldNum"/>
          </p:nvPr>
        </p:nvSpPr>
        <p:spPr>
          <a:xfrm>
            <a:off x="8115300" y="4829175"/>
            <a:ext cx="698400" cy="259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09" name="Google Shape;20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4600" y="868449"/>
            <a:ext cx="5247623" cy="311444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2"/>
          <p:cNvSpPr txBox="1"/>
          <p:nvPr/>
        </p:nvSpPr>
        <p:spPr>
          <a:xfrm>
            <a:off x="330200" y="4025975"/>
            <a:ext cx="8286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>
                <a:solidFill>
                  <a:schemeClr val="dk1"/>
                </a:solidFill>
              </a:rPr>
              <a:t>Neither</a:t>
            </a:r>
            <a:r>
              <a:rPr lang="es" sz="1600">
                <a:solidFill>
                  <a:schemeClr val="dk1"/>
                </a:solidFill>
              </a:rPr>
              <a:t> of the remedies seems to be solving the overfitting we have, as there is still a big gap between train and validation accuracy.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>
            <p:ph type="title"/>
          </p:nvPr>
        </p:nvSpPr>
        <p:spPr>
          <a:xfrm>
            <a:off x="330200" y="148828"/>
            <a:ext cx="8483700" cy="47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MLP Hidden Features as Input for SVM</a:t>
            </a:r>
            <a:endParaRPr/>
          </a:p>
        </p:txBody>
      </p:sp>
      <p:sp>
        <p:nvSpPr>
          <p:cNvPr id="216" name="Google Shape;216;p33"/>
          <p:cNvSpPr txBox="1"/>
          <p:nvPr>
            <p:ph idx="12" type="sldNum"/>
          </p:nvPr>
        </p:nvSpPr>
        <p:spPr>
          <a:xfrm>
            <a:off x="8115300" y="4829175"/>
            <a:ext cx="698400" cy="259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17" name="Google Shape;2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25" y="1311250"/>
            <a:ext cx="4328898" cy="272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84475"/>
            <a:ext cx="4164374" cy="27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e Office">
  <a:themeElements>
    <a:clrScheme name="màster3">
      <a:dk1>
        <a:srgbClr val="000000"/>
      </a:dk1>
      <a:lt1>
        <a:srgbClr val="FFFFFF"/>
      </a:lt1>
      <a:dk2>
        <a:srgbClr val="FFFFFF"/>
      </a:dk2>
      <a:lt2>
        <a:srgbClr val="000000"/>
      </a:lt2>
      <a:accent1>
        <a:srgbClr val="274857"/>
      </a:accent1>
      <a:accent2>
        <a:srgbClr val="287D7D"/>
      </a:accent2>
      <a:accent3>
        <a:srgbClr val="75C5B1"/>
      </a:accent3>
      <a:accent4>
        <a:srgbClr val="1C344C"/>
      </a:accent4>
      <a:accent5>
        <a:srgbClr val="575757"/>
      </a:accent5>
      <a:accent6>
        <a:srgbClr val="BDA799"/>
      </a:accent6>
      <a:hlink>
        <a:srgbClr val="8AF0BA"/>
      </a:hlink>
      <a:folHlink>
        <a:srgbClr val="F0B5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